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76" r:id="rId15"/>
    <p:sldId id="274" r:id="rId16"/>
    <p:sldId id="275" r:id="rId17"/>
    <p:sldId id="268" r:id="rId18"/>
    <p:sldId id="278" r:id="rId19"/>
    <p:sldId id="279" r:id="rId20"/>
    <p:sldId id="277" r:id="rId21"/>
    <p:sldId id="280" r:id="rId22"/>
    <p:sldId id="269" r:id="rId23"/>
    <p:sldId id="282" r:id="rId24"/>
    <p:sldId id="281" r:id="rId25"/>
    <p:sldId id="283" r:id="rId26"/>
    <p:sldId id="284" r:id="rId27"/>
    <p:sldId id="270" r:id="rId28"/>
    <p:sldId id="286" r:id="rId29"/>
    <p:sldId id="285" r:id="rId30"/>
    <p:sldId id="287" r:id="rId31"/>
    <p:sldId id="288" r:id="rId32"/>
    <p:sldId id="271" r:id="rId33"/>
    <p:sldId id="290" r:id="rId34"/>
    <p:sldId id="291" r:id="rId35"/>
    <p:sldId id="289" r:id="rId36"/>
    <p:sldId id="292" r:id="rId37"/>
    <p:sldId id="27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34EC46"/>
    <a:srgbClr val="467E4F"/>
    <a:srgbClr val="1DDF6C"/>
    <a:srgbClr val="1862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-1470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7D25E7-E4C2-47B9-B50C-AF7B578B23F1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B6B2898-3626-410A-B8A4-FC8EDCB780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slide" Target="slid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slide" Target="slid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slide" Target="slid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21.xml"/><Relationship Id="rId5" Type="http://schemas.openxmlformats.org/officeDocument/2006/relationships/slide" Target="slide20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image" Target="../media/image1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slide" Target="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slide" Target="slid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slide" Target="slide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26.xml"/><Relationship Id="rId5" Type="http://schemas.openxmlformats.org/officeDocument/2006/relationships/slide" Target="slide25.xml"/><Relationship Id="rId4" Type="http://schemas.openxmlformats.org/officeDocument/2006/relationships/slide" Target="slide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7.xml"/><Relationship Id="rId4" Type="http://schemas.openxmlformats.org/officeDocument/2006/relationships/slide" Target="sl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7.xml"/><Relationship Id="rId4" Type="http://schemas.openxmlformats.org/officeDocument/2006/relationships/slide" Target="slide2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7.xml"/><Relationship Id="rId4" Type="http://schemas.openxmlformats.org/officeDocument/2006/relationships/slide" Target="slid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7.xml"/><Relationship Id="rId4" Type="http://schemas.openxmlformats.org/officeDocument/2006/relationships/slide" Target="slide2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31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slide" Target="slide32.xml"/><Relationship Id="rId4" Type="http://schemas.openxmlformats.org/officeDocument/2006/relationships/slide" Target="slide2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32.xml"/><Relationship Id="rId4" Type="http://schemas.openxmlformats.org/officeDocument/2006/relationships/slide" Target="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32.xml"/><Relationship Id="rId4" Type="http://schemas.openxmlformats.org/officeDocument/2006/relationships/slide" Target="slide2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32.xml"/><Relationship Id="rId4" Type="http://schemas.openxmlformats.org/officeDocument/2006/relationships/slide" Target="slide2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36.xml"/><Relationship Id="rId5" Type="http://schemas.openxmlformats.org/officeDocument/2006/relationships/slide" Target="slide33.xml"/><Relationship Id="rId4" Type="http://schemas.openxmlformats.org/officeDocument/2006/relationships/slide" Target="slide3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3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3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3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3357562"/>
            <a:ext cx="8458200" cy="12223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42852"/>
            <a:ext cx="8458200" cy="914400"/>
          </a:xfrm>
        </p:spPr>
        <p:txBody>
          <a:bodyPr>
            <a:noAutofit/>
          </a:bodyPr>
          <a:lstStyle/>
          <a:p>
            <a:pPr algn="ctr"/>
            <a:r>
              <a:rPr lang="sr-Latn-BA" sz="6000" b="1" dirty="0" smtClean="0">
                <a:solidFill>
                  <a:srgbClr val="00B050"/>
                </a:solidFill>
              </a:rPr>
              <a:t>ASOCIJACIJA</a:t>
            </a:r>
            <a:endParaRPr lang="en-US" sz="60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357297"/>
          <a:ext cx="9144000" cy="550070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  <a:gridCol w="3048000"/>
              </a:tblGrid>
              <a:tr h="1006527">
                <a:tc>
                  <a:txBody>
                    <a:bodyPr/>
                    <a:lstStyle/>
                    <a:p>
                      <a:pPr algn="ctr"/>
                      <a:endParaRPr lang="sr-Latn-BA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b="1" dirty="0" smtClean="0">
                          <a:solidFill>
                            <a:schemeClr val="tx1"/>
                          </a:solidFill>
                        </a:rPr>
                        <a:t>ŠARENA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BA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b="1" dirty="0" smtClean="0">
                          <a:solidFill>
                            <a:schemeClr val="tx1"/>
                          </a:solidFill>
                        </a:rPr>
                        <a:t>MAJINO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BA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b="1" dirty="0" smtClean="0">
                          <a:solidFill>
                            <a:schemeClr val="tx1"/>
                          </a:solidFill>
                        </a:rPr>
                        <a:t>VUNENI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3544">
                <a:tc>
                  <a:txBody>
                    <a:bodyPr/>
                    <a:lstStyle/>
                    <a:p>
                      <a:pPr algn="ctr"/>
                      <a:endParaRPr lang="sr-Latn-BA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b="1" dirty="0" smtClean="0">
                          <a:solidFill>
                            <a:schemeClr val="tx1"/>
                          </a:solidFill>
                        </a:rPr>
                        <a:t>BIJELA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BA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b="1" dirty="0" smtClean="0">
                          <a:solidFill>
                            <a:schemeClr val="tx1"/>
                          </a:solidFill>
                        </a:rPr>
                        <a:t>ŠKOLSKO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BA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b="1" dirty="0" smtClean="0">
                          <a:solidFill>
                            <a:schemeClr val="tx1"/>
                          </a:solidFill>
                        </a:rPr>
                        <a:t>PLASTIČNI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3544">
                <a:tc>
                  <a:txBody>
                    <a:bodyPr/>
                    <a:lstStyle/>
                    <a:p>
                      <a:pPr algn="ctr"/>
                      <a:endParaRPr lang="sr-Latn-BA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b="1" dirty="0" smtClean="0">
                          <a:solidFill>
                            <a:schemeClr val="tx1"/>
                          </a:solidFill>
                        </a:rPr>
                        <a:t>MALA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BA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b="1" dirty="0" smtClean="0">
                          <a:solidFill>
                            <a:schemeClr val="tx1"/>
                          </a:solidFill>
                        </a:rPr>
                        <a:t>PLANINSKO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BA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b="1" dirty="0" smtClean="0">
                          <a:solidFill>
                            <a:schemeClr val="tx1"/>
                          </a:solidFill>
                        </a:rPr>
                        <a:t>KOŽNI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123544">
                <a:tc>
                  <a:txBody>
                    <a:bodyPr/>
                    <a:lstStyle/>
                    <a:p>
                      <a:pPr algn="ctr"/>
                      <a:endParaRPr lang="sr-Latn-BA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sz="2400" b="1" dirty="0" smtClean="0">
                          <a:solidFill>
                            <a:schemeClr val="tx1"/>
                          </a:solidFill>
                        </a:rPr>
                        <a:t>OSOBINA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EC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BA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sz="2400" b="1" dirty="0" smtClean="0">
                          <a:solidFill>
                            <a:schemeClr val="tx1"/>
                          </a:solidFill>
                        </a:rPr>
                        <a:t>PRIPADNOST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EC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Latn-BA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sr-Latn-BA" sz="2400" b="1" dirty="0" smtClean="0">
                          <a:solidFill>
                            <a:schemeClr val="tx1"/>
                          </a:solidFill>
                        </a:rPr>
                        <a:t>GRAĐA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EC46"/>
                    </a:solidFill>
                  </a:tcPr>
                </a:tc>
              </a:tr>
              <a:tr h="1123544">
                <a:tc gridSpan="3">
                  <a:txBody>
                    <a:bodyPr/>
                    <a:lstStyle/>
                    <a:p>
                      <a:pPr algn="ctr"/>
                      <a:r>
                        <a:rPr lang="sr-Latn-BA" sz="5400" b="1" u="sng" dirty="0" smtClean="0"/>
                        <a:t>P R I D J E V I</a:t>
                      </a:r>
                      <a:endParaRPr lang="en-US" sz="5400" b="1" u="sng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1357298"/>
            <a:ext cx="307180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4400" dirty="0" smtClean="0">
                <a:solidFill>
                  <a:schemeClr val="tx1"/>
                </a:solidFill>
              </a:rPr>
              <a:t>A1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1802" y="1357298"/>
            <a:ext cx="3000396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4400" dirty="0" smtClean="0">
                <a:solidFill>
                  <a:schemeClr val="tx1"/>
                </a:solidFill>
              </a:rPr>
              <a:t>B1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72198" y="1357298"/>
            <a:ext cx="307180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4400" dirty="0" smtClean="0">
                <a:solidFill>
                  <a:schemeClr val="tx1"/>
                </a:solidFill>
              </a:rPr>
              <a:t>C1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357430"/>
            <a:ext cx="307180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4400" dirty="0" smtClean="0">
                <a:solidFill>
                  <a:schemeClr val="tx1"/>
                </a:solidFill>
              </a:rPr>
              <a:t>A2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3500438"/>
            <a:ext cx="307180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4400" dirty="0" smtClean="0">
                <a:solidFill>
                  <a:schemeClr val="tx1"/>
                </a:solidFill>
              </a:rPr>
              <a:t>A3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4643446"/>
            <a:ext cx="3071802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5400" dirty="0" smtClean="0">
                <a:solidFill>
                  <a:schemeClr val="tx1"/>
                </a:solidFill>
              </a:rPr>
              <a:t>A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71802" y="2357430"/>
            <a:ext cx="300039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4400" dirty="0" smtClean="0">
                <a:solidFill>
                  <a:schemeClr val="tx1"/>
                </a:solidFill>
              </a:rPr>
              <a:t>B2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71802" y="3500438"/>
            <a:ext cx="3000396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4400" dirty="0" smtClean="0">
                <a:solidFill>
                  <a:schemeClr val="tx1"/>
                </a:solidFill>
              </a:rPr>
              <a:t>B3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1802" y="4643446"/>
            <a:ext cx="300039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5400" dirty="0" smtClean="0">
                <a:solidFill>
                  <a:schemeClr val="tx1"/>
                </a:solidFill>
              </a:rPr>
              <a:t>B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72198" y="2357430"/>
            <a:ext cx="307180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4400" dirty="0" smtClean="0">
                <a:solidFill>
                  <a:schemeClr val="tx1"/>
                </a:solidFill>
              </a:rPr>
              <a:t>C2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72198" y="3500438"/>
            <a:ext cx="3071802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4400" dirty="0" smtClean="0">
                <a:solidFill>
                  <a:schemeClr val="tx1"/>
                </a:solidFill>
              </a:rPr>
              <a:t>C3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72198" y="4643446"/>
            <a:ext cx="3071802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5400" dirty="0" smtClean="0">
                <a:solidFill>
                  <a:schemeClr val="tx1"/>
                </a:solidFill>
              </a:rPr>
              <a:t>C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5715016"/>
            <a:ext cx="9144000" cy="1142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5400" b="1" dirty="0" smtClean="0">
                <a:solidFill>
                  <a:schemeClr val="tx1"/>
                </a:solidFill>
              </a:rPr>
              <a:t>RJEŠENJE</a:t>
            </a:r>
            <a:endParaRPr lang="en-US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00FF00"/>
            </a:solidFill>
          </a:ln>
        </p:spPr>
        <p:txBody>
          <a:bodyPr/>
          <a:lstStyle/>
          <a:p>
            <a:r>
              <a:rPr lang="sr-Latn-BA" sz="2000" b="1" dirty="0" smtClean="0">
                <a:solidFill>
                  <a:srgbClr val="FF0000"/>
                </a:solidFill>
                <a:latin typeface="Corbel" pitchFamily="34" charset="0"/>
              </a:rPr>
              <a:t>ISPOVJEST JEDNOG PRIDJEVA</a:t>
            </a:r>
            <a:endParaRPr lang="sr-Cyrl-CS" sz="2000" b="1" dirty="0" smtClean="0">
              <a:solidFill>
                <a:srgbClr val="FF0000"/>
              </a:solidFill>
              <a:latin typeface="Corbel" pitchFamily="34" charset="0"/>
            </a:endParaRPr>
          </a:p>
          <a:p>
            <a:r>
              <a:rPr lang="sr-Latn-BA" sz="2000" dirty="0" smtClean="0">
                <a:latin typeface="Corbel" pitchFamily="34" charset="0"/>
              </a:rPr>
              <a:t>Kada se sa imenicom u rečenici sretnem</a:t>
            </a:r>
            <a:r>
              <a:rPr lang="sr-Cyrl-CS" sz="2000" dirty="0" smtClean="0">
                <a:latin typeface="Corbel" pitchFamily="34" charset="0"/>
              </a:rPr>
              <a:t>,</a:t>
            </a:r>
          </a:p>
          <a:p>
            <a:r>
              <a:rPr lang="sr-Latn-BA" sz="2000" dirty="0" smtClean="0">
                <a:latin typeface="Corbel" pitchFamily="34" charset="0"/>
              </a:rPr>
              <a:t>ne smem sa uma da smetnem </a:t>
            </a:r>
            <a:r>
              <a:rPr lang="sr-Cyrl-CS" sz="2000" dirty="0" smtClean="0">
                <a:latin typeface="Corbel" pitchFamily="34" charset="0"/>
              </a:rPr>
              <a:t>,</a:t>
            </a:r>
          </a:p>
          <a:p>
            <a:r>
              <a:rPr lang="sr-Latn-BA" sz="2000" dirty="0" smtClean="0">
                <a:latin typeface="Corbel" pitchFamily="34" charset="0"/>
              </a:rPr>
              <a:t>kojeg je roda i broja </a:t>
            </a:r>
            <a:r>
              <a:rPr lang="sr-Cyrl-CS" sz="2000" dirty="0" smtClean="0">
                <a:latin typeface="Corbel" pitchFamily="34" charset="0"/>
              </a:rPr>
              <a:t>,</a:t>
            </a:r>
            <a:r>
              <a:rPr lang="sr-Latn-BA" sz="2000" dirty="0" smtClean="0">
                <a:latin typeface="Corbel" pitchFamily="34" charset="0"/>
              </a:rPr>
              <a:t>IMENICA MOJA</a:t>
            </a:r>
            <a:r>
              <a:rPr lang="sr-Cyrl-CS" sz="2000" dirty="0" smtClean="0">
                <a:latin typeface="Corbel" pitchFamily="34" charset="0"/>
              </a:rPr>
              <a:t>.</a:t>
            </a:r>
          </a:p>
          <a:p>
            <a:r>
              <a:rPr lang="sr-Latn-BA" sz="2000" dirty="0" smtClean="0">
                <a:latin typeface="Corbel" pitchFamily="34" charset="0"/>
              </a:rPr>
              <a:t>I ne mogu da vas lažem</a:t>
            </a:r>
            <a:r>
              <a:rPr lang="sr-Cyrl-CS" sz="2000" dirty="0" smtClean="0">
                <a:latin typeface="Corbel" pitchFamily="34" charset="0"/>
              </a:rPr>
              <a:t>,</a:t>
            </a:r>
          </a:p>
          <a:p>
            <a:r>
              <a:rPr lang="sr-Latn-BA" sz="2000" b="1" dirty="0" smtClean="0">
                <a:solidFill>
                  <a:srgbClr val="FF0000"/>
                </a:solidFill>
                <a:latin typeface="Corbel" pitchFamily="34" charset="0"/>
              </a:rPr>
              <a:t>JA SE SA NJOM U RODU I BROJU SLAŽEM</a:t>
            </a:r>
            <a:r>
              <a:rPr lang="sr-Cyrl-CS" sz="2000" b="1" dirty="0" smtClean="0">
                <a:solidFill>
                  <a:srgbClr val="FF0000"/>
                </a:solidFill>
                <a:latin typeface="Corbel" pitchFamily="34" charset="0"/>
              </a:rPr>
              <a:t>!</a:t>
            </a:r>
            <a:endParaRPr lang="sr-Latn-BA" sz="2000" b="1" dirty="0" smtClean="0">
              <a:solidFill>
                <a:srgbClr val="FF0000"/>
              </a:solidFill>
              <a:latin typeface="Corbel" pitchFamily="34" charset="0"/>
            </a:endParaRPr>
          </a:p>
          <a:p>
            <a:pPr>
              <a:buNone/>
            </a:pPr>
            <a:endParaRPr lang="sr-Latn-BA" sz="2000" dirty="0" smtClean="0">
              <a:latin typeface="Corbel" pitchFamily="34" charset="0"/>
            </a:endParaRPr>
          </a:p>
          <a:p>
            <a:pPr>
              <a:buNone/>
            </a:pPr>
            <a:endParaRPr lang="en-US" sz="2000" dirty="0" smtClean="0">
              <a:latin typeface="Gill Sans MT" pitchFamily="34" charset="0"/>
            </a:endParaRPr>
          </a:p>
          <a:p>
            <a:r>
              <a:rPr lang="sr-Latn-BA" dirty="0" smtClean="0">
                <a:solidFill>
                  <a:srgbClr val="FF0000"/>
                </a:solidFill>
                <a:latin typeface="Corbel" pitchFamily="34" charset="0"/>
              </a:rPr>
              <a:t>Pridjevi</a:t>
            </a:r>
            <a:r>
              <a:rPr lang="sr-Latn-BA" dirty="0" smtClean="0">
                <a:latin typeface="Corbel" pitchFamily="34" charset="0"/>
              </a:rPr>
              <a:t> se slažu </a:t>
            </a:r>
            <a:r>
              <a:rPr lang="sr-Latn-BA" dirty="0" smtClean="0">
                <a:solidFill>
                  <a:srgbClr val="FF0000"/>
                </a:solidFill>
                <a:latin typeface="Corbel" pitchFamily="34" charset="0"/>
              </a:rPr>
              <a:t>sa imenicama </a:t>
            </a:r>
            <a:r>
              <a:rPr lang="sr-Latn-BA" dirty="0" smtClean="0">
                <a:latin typeface="Corbel" pitchFamily="34" charset="0"/>
              </a:rPr>
              <a:t>uz koje stoje </a:t>
            </a:r>
            <a:r>
              <a:rPr lang="sr-Cyrl-CS" dirty="0" smtClean="0">
                <a:latin typeface="Corbel" pitchFamily="34" charset="0"/>
              </a:rPr>
              <a:t>, </a:t>
            </a:r>
            <a:r>
              <a:rPr lang="sr-Latn-BA" dirty="0" smtClean="0">
                <a:solidFill>
                  <a:srgbClr val="FF0000"/>
                </a:solidFill>
                <a:latin typeface="Corbel" pitchFamily="34" charset="0"/>
              </a:rPr>
              <a:t>u rodu </a:t>
            </a:r>
            <a:r>
              <a:rPr lang="sr-Latn-BA" dirty="0" smtClean="0">
                <a:solidFill>
                  <a:srgbClr val="002060"/>
                </a:solidFill>
                <a:latin typeface="Corbel" pitchFamily="34" charset="0"/>
              </a:rPr>
              <a:t>i</a:t>
            </a:r>
            <a:r>
              <a:rPr lang="sr-Latn-BA" dirty="0" smtClean="0">
                <a:solidFill>
                  <a:schemeClr val="tx1"/>
                </a:solidFill>
                <a:latin typeface="Corbel" pitchFamily="34" charset="0"/>
              </a:rPr>
              <a:t> </a:t>
            </a:r>
            <a:r>
              <a:rPr lang="sr-Latn-BA" dirty="0" smtClean="0">
                <a:solidFill>
                  <a:srgbClr val="FF0000"/>
                </a:solidFill>
                <a:latin typeface="Corbel" pitchFamily="34" charset="0"/>
              </a:rPr>
              <a:t>broju</a:t>
            </a:r>
            <a:r>
              <a:rPr lang="sr-Cyrl-CS" dirty="0" smtClean="0">
                <a:solidFill>
                  <a:srgbClr val="FF0000"/>
                </a:solidFill>
                <a:latin typeface="Corbel" pitchFamily="34" charset="0"/>
              </a:rPr>
              <a:t>!</a:t>
            </a:r>
            <a:endParaRPr lang="en-US" dirty="0" smtClean="0">
              <a:solidFill>
                <a:srgbClr val="FF0000"/>
              </a:solidFill>
              <a:latin typeface="Gill Sans MT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Heart 3"/>
          <p:cNvSpPr/>
          <p:nvPr/>
        </p:nvSpPr>
        <p:spPr>
          <a:xfrm>
            <a:off x="5786446" y="1714488"/>
            <a:ext cx="3143272" cy="2286016"/>
          </a:xfrm>
          <a:prstGeom prst="hear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215074" y="2214554"/>
            <a:ext cx="22145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BA" sz="2400" dirty="0" smtClean="0">
                <a:solidFill>
                  <a:schemeClr val="bg1"/>
                </a:solidFill>
                <a:latin typeface="Comic Sans MS" pitchFamily="66" charset="0"/>
              </a:rPr>
              <a:t>PRIDJEV</a:t>
            </a:r>
          </a:p>
          <a:p>
            <a:pPr algn="ctr"/>
            <a:r>
              <a:rPr lang="sr-Cyrl-CS" sz="2400" dirty="0" smtClean="0">
                <a:solidFill>
                  <a:schemeClr val="bg1"/>
                </a:solidFill>
                <a:latin typeface="Comic Sans MS" pitchFamily="66" charset="0"/>
              </a:rPr>
              <a:t>+</a:t>
            </a:r>
            <a:endParaRPr lang="sr-Latn-BA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sr-Latn-BA" sz="2400" dirty="0" smtClean="0">
                <a:solidFill>
                  <a:schemeClr val="bg1"/>
                </a:solidFill>
                <a:latin typeface="Comic Sans MS" pitchFamily="66" charset="0"/>
              </a:rPr>
              <a:t>IMENICA</a:t>
            </a:r>
            <a:endParaRPr lang="sr-Cyrl-CS" sz="24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1" cy="6858016"/>
          </a:xfrm>
        </p:spPr>
      </p:pic>
    </p:spTree>
  </p:cSld>
  <p:clrMapOvr>
    <a:masterClrMapping/>
  </p:clrMapOvr>
  <p:transition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2786050" y="1857364"/>
            <a:ext cx="40868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BA" sz="4400" b="1" u="sng" dirty="0" smtClean="0">
                <a:solidFill>
                  <a:schemeClr val="bg1"/>
                </a:solidFill>
              </a:rPr>
              <a:t>Pridjevi stoje uz:</a:t>
            </a:r>
            <a:r>
              <a:rPr lang="sr-Latn-BA" dirty="0" smtClean="0"/>
              <a:t>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5143512"/>
            <a:ext cx="1859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3" action="ppaction://hlinksldjump"/>
              </a:rPr>
              <a:t>a) </a:t>
            </a:r>
            <a:r>
              <a:rPr lang="sr-Latn-BA" sz="3200" dirty="0" smtClean="0">
                <a:solidFill>
                  <a:schemeClr val="bg1"/>
                </a:solidFill>
              </a:rPr>
              <a:t>glagole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57818" y="5143512"/>
            <a:ext cx="3357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sz="3200" dirty="0" smtClean="0">
                <a:solidFill>
                  <a:schemeClr val="bg1"/>
                </a:solidFill>
                <a:hlinkClick r:id="rId4" action="ppaction://hlinksldjump"/>
              </a:rPr>
              <a:t>b)</a:t>
            </a:r>
            <a:r>
              <a:rPr lang="sr-Latn-BA" sz="3200" dirty="0" smtClean="0">
                <a:solidFill>
                  <a:schemeClr val="bg1"/>
                </a:solidFill>
              </a:rPr>
              <a:t>brojeve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7290" y="6072206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3200" b="1" dirty="0" smtClean="0">
                <a:solidFill>
                  <a:schemeClr val="bg1"/>
                </a:solidFill>
                <a:hlinkClick r:id="rId5" action="ppaction://hlinksldjump"/>
              </a:rPr>
              <a:t>c)</a:t>
            </a:r>
            <a:r>
              <a:rPr lang="sr-Latn-BA" sz="3200" b="1" dirty="0" smtClean="0">
                <a:solidFill>
                  <a:schemeClr val="bg1"/>
                </a:solidFill>
              </a:rPr>
              <a:t>imenice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6000768"/>
            <a:ext cx="2143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6" action="ppaction://hlinksldjump"/>
              </a:rPr>
              <a:t>d)</a:t>
            </a:r>
            <a:r>
              <a:rPr lang="sr-Latn-BA" sz="3200" dirty="0" smtClean="0">
                <a:solidFill>
                  <a:schemeClr val="bg1"/>
                </a:solidFill>
              </a:rPr>
              <a:t>predikat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2786050" y="1857364"/>
            <a:ext cx="40868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BA" sz="4400" b="1" u="sng" dirty="0" smtClean="0">
                <a:solidFill>
                  <a:schemeClr val="bg1"/>
                </a:solidFill>
              </a:rPr>
              <a:t>Pridjevi stoje uz:</a:t>
            </a:r>
            <a:r>
              <a:rPr lang="sr-Latn-BA" dirty="0" smtClean="0"/>
              <a:t>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5143512"/>
            <a:ext cx="3214710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 glagole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72198" y="5143512"/>
            <a:ext cx="1779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b)brojeve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7290" y="6072206"/>
            <a:ext cx="1858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c)imenice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6000768"/>
            <a:ext cx="19543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d)predikat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4" name="Right Arrow 13">
            <a:hlinkClick r:id="rId4" action="ppaction://hlinksldjump"/>
          </p:cNvPr>
          <p:cNvSpPr/>
          <p:nvPr/>
        </p:nvSpPr>
        <p:spPr>
          <a:xfrm>
            <a:off x="8572528" y="6143644"/>
            <a:ext cx="571472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>
            <a:hlinkClick r:id="rId5" action="ppaction://hlinksldjump"/>
          </p:cNvPr>
          <p:cNvSpPr/>
          <p:nvPr/>
        </p:nvSpPr>
        <p:spPr>
          <a:xfrm rot="10800000">
            <a:off x="0" y="6143644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2786050" y="1857364"/>
            <a:ext cx="40868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BA" sz="4400" b="1" u="sng" dirty="0" smtClean="0">
                <a:solidFill>
                  <a:schemeClr val="bg1"/>
                </a:solidFill>
              </a:rPr>
              <a:t>Pridjevi stoje uz:</a:t>
            </a:r>
            <a:r>
              <a:rPr lang="sr-Latn-BA" dirty="0" smtClean="0"/>
              <a:t>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5143512"/>
            <a:ext cx="1859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 glagole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86380" y="5143512"/>
            <a:ext cx="3357586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b)brojeve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7290" y="6072206"/>
            <a:ext cx="1858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c)imenice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6000768"/>
            <a:ext cx="19543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d)predikat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Right Arrow 11">
            <a:hlinkClick r:id="rId4" action="ppaction://hlinksldjump"/>
          </p:cNvPr>
          <p:cNvSpPr/>
          <p:nvPr/>
        </p:nvSpPr>
        <p:spPr>
          <a:xfrm rot="10800000">
            <a:off x="0" y="6072206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>
            <a:hlinkClick r:id="rId5" action="ppaction://hlinksldjump"/>
          </p:cNvPr>
          <p:cNvSpPr/>
          <p:nvPr/>
        </p:nvSpPr>
        <p:spPr>
          <a:xfrm>
            <a:off x="8572528" y="6072206"/>
            <a:ext cx="571472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2786050" y="1857364"/>
            <a:ext cx="40868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BA" sz="4400" b="1" u="sng" dirty="0" smtClean="0">
                <a:solidFill>
                  <a:schemeClr val="bg1"/>
                </a:solidFill>
              </a:rPr>
              <a:t>Pridjevi stoje uz:</a:t>
            </a:r>
            <a:r>
              <a:rPr lang="sr-Latn-BA" dirty="0" smtClean="0"/>
              <a:t>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5143512"/>
            <a:ext cx="1859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 glagole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72198" y="5143512"/>
            <a:ext cx="1779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b)brojeve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6072206"/>
            <a:ext cx="3357586" cy="584775"/>
          </a:xfrm>
          <a:prstGeom prst="rect">
            <a:avLst/>
          </a:prstGeom>
          <a:solidFill>
            <a:srgbClr val="1DDF6C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BA" sz="3200" dirty="0" smtClean="0">
                <a:solidFill>
                  <a:schemeClr val="bg1"/>
                </a:solidFill>
              </a:rPr>
              <a:t>c)imenice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6000768"/>
            <a:ext cx="19543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d)predikat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Right Arrow 11">
            <a:hlinkClick r:id="rId4" action="ppaction://hlinksldjump"/>
          </p:cNvPr>
          <p:cNvSpPr/>
          <p:nvPr/>
        </p:nvSpPr>
        <p:spPr>
          <a:xfrm rot="10800000">
            <a:off x="0" y="6000768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>
            <a:hlinkClick r:id="rId5" action="ppaction://hlinksldjump"/>
          </p:cNvPr>
          <p:cNvSpPr/>
          <p:nvPr/>
        </p:nvSpPr>
        <p:spPr>
          <a:xfrm>
            <a:off x="8572528" y="6072206"/>
            <a:ext cx="571472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2786050" y="1857364"/>
            <a:ext cx="40868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BA" sz="4400" b="1" u="sng" dirty="0" smtClean="0">
                <a:solidFill>
                  <a:schemeClr val="bg1"/>
                </a:solidFill>
              </a:rPr>
              <a:t>Pridjevi stoje uz:</a:t>
            </a:r>
            <a:r>
              <a:rPr lang="sr-Latn-BA" dirty="0" smtClean="0"/>
              <a:t>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5143512"/>
            <a:ext cx="1859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 glagole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72198" y="5143512"/>
            <a:ext cx="1779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b)brojeve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7290" y="6072206"/>
            <a:ext cx="1858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c)imenice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57818" y="6000768"/>
            <a:ext cx="3214710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BA" sz="3200" dirty="0" smtClean="0">
                <a:solidFill>
                  <a:schemeClr val="bg1"/>
                </a:solidFill>
              </a:rPr>
              <a:t>d)predikat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Right Arrow 11">
            <a:hlinkClick r:id="rId4" action="ppaction://hlinksldjump"/>
          </p:cNvPr>
          <p:cNvSpPr/>
          <p:nvPr/>
        </p:nvSpPr>
        <p:spPr>
          <a:xfrm rot="10800000">
            <a:off x="0" y="6143644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>
            <a:hlinkClick r:id="rId5" action="ppaction://hlinksldjump"/>
          </p:cNvPr>
          <p:cNvSpPr/>
          <p:nvPr/>
        </p:nvSpPr>
        <p:spPr>
          <a:xfrm>
            <a:off x="8572528" y="6072206"/>
            <a:ext cx="571472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57488" y="1714488"/>
            <a:ext cx="29081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b="1" u="sng" dirty="0" smtClean="0">
                <a:solidFill>
                  <a:schemeClr val="bg1"/>
                </a:solidFill>
              </a:rPr>
              <a:t>Pridjevi su :</a:t>
            </a:r>
            <a:endParaRPr lang="en-US" sz="4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5143512"/>
            <a:ext cx="30135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3" action="ppaction://hlinksldjump"/>
              </a:rPr>
              <a:t>a) </a:t>
            </a:r>
            <a:r>
              <a:rPr lang="sr-Latn-BA" sz="3200" dirty="0" smtClean="0">
                <a:solidFill>
                  <a:schemeClr val="bg1"/>
                </a:solidFill>
              </a:rPr>
              <a:t>trorodne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0694" y="5143512"/>
            <a:ext cx="3061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4" action="ppaction://hlinksldjump"/>
              </a:rPr>
              <a:t>b)</a:t>
            </a:r>
            <a:r>
              <a:rPr lang="sr-Latn-BA" sz="3200" dirty="0" smtClean="0">
                <a:solidFill>
                  <a:schemeClr val="bg1"/>
                </a:solidFill>
              </a:rPr>
              <a:t>dvorodne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6072206"/>
            <a:ext cx="33832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5" action="ppaction://hlinksldjump"/>
              </a:rPr>
              <a:t>c)</a:t>
            </a:r>
            <a:r>
              <a:rPr lang="sr-Latn-BA" sz="3200" dirty="0" smtClean="0">
                <a:solidFill>
                  <a:schemeClr val="bg1"/>
                </a:solidFill>
              </a:rPr>
              <a:t>jednorodne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6072206"/>
            <a:ext cx="37292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2800" dirty="0" smtClean="0">
                <a:solidFill>
                  <a:schemeClr val="bg1"/>
                </a:solidFill>
                <a:hlinkClick r:id="rId6" action="ppaction://hlinksldjump"/>
              </a:rPr>
              <a:t>d)</a:t>
            </a:r>
            <a:r>
              <a:rPr lang="sr-Latn-BA" sz="2800" dirty="0" smtClean="0">
                <a:solidFill>
                  <a:schemeClr val="bg1"/>
                </a:solidFill>
              </a:rPr>
              <a:t>riječi koje nemaju rod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>
            <a:hlinkClick r:id="rId3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57488" y="1714488"/>
            <a:ext cx="29081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b="1" u="sng" dirty="0" smtClean="0">
                <a:solidFill>
                  <a:schemeClr val="bg1"/>
                </a:solidFill>
              </a:rPr>
              <a:t>Pridjevi su :</a:t>
            </a:r>
            <a:endParaRPr lang="en-US" sz="4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5143512"/>
            <a:ext cx="3013517" cy="584775"/>
          </a:xfrm>
          <a:prstGeom prst="rect">
            <a:avLst/>
          </a:prstGeom>
          <a:solidFill>
            <a:srgbClr val="34EC46"/>
          </a:solidFill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 trorodne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0694" y="5143512"/>
            <a:ext cx="3061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b)dvorodne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6072206"/>
            <a:ext cx="33832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c)jednorodne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6072206"/>
            <a:ext cx="37292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2800" dirty="0" smtClean="0">
                <a:solidFill>
                  <a:schemeClr val="bg1"/>
                </a:solidFill>
              </a:rPr>
              <a:t>d)riječi koje nemaju rod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ight Arrow 9">
            <a:hlinkClick r:id="rId3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>
            <a:hlinkClick r:id="rId5" action="ppaction://hlinksldjump"/>
          </p:cNvPr>
          <p:cNvSpPr/>
          <p:nvPr/>
        </p:nvSpPr>
        <p:spPr>
          <a:xfrm>
            <a:off x="8572528" y="5929330"/>
            <a:ext cx="571472" cy="428604"/>
          </a:xfrm>
          <a:prstGeom prst="rightArrow">
            <a:avLst>
              <a:gd name="adj1" fmla="val 3687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57488" y="1714488"/>
            <a:ext cx="29081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b="1" u="sng" dirty="0" smtClean="0">
                <a:solidFill>
                  <a:schemeClr val="bg1"/>
                </a:solidFill>
              </a:rPr>
              <a:t>Pridjevi su :</a:t>
            </a:r>
            <a:endParaRPr lang="en-US" sz="4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5143512"/>
            <a:ext cx="30135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 trorodne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0694" y="5143512"/>
            <a:ext cx="3061607" cy="58477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b)dvorodne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6072206"/>
            <a:ext cx="33832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c)jednorodne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6072206"/>
            <a:ext cx="37292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2800" dirty="0" smtClean="0">
                <a:solidFill>
                  <a:schemeClr val="bg1"/>
                </a:solidFill>
              </a:rPr>
              <a:t>d)riječi koje nemaju rod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Right Arrow 10">
            <a:hlinkClick r:id="rId4" action="ppaction://hlinksldjump"/>
          </p:cNvPr>
          <p:cNvSpPr/>
          <p:nvPr/>
        </p:nvSpPr>
        <p:spPr>
          <a:xfrm rot="10800000">
            <a:off x="0" y="5929330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>
            <a:hlinkClick r:id="rId5" action="ppaction://hlinksldjump"/>
          </p:cNvPr>
          <p:cNvSpPr/>
          <p:nvPr/>
        </p:nvSpPr>
        <p:spPr>
          <a:xfrm>
            <a:off x="8572528" y="5929330"/>
            <a:ext cx="571472" cy="428604"/>
          </a:xfrm>
          <a:prstGeom prst="rightArrow">
            <a:avLst>
              <a:gd name="adj1" fmla="val 3687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605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sr-Latn-BA" sz="6600" dirty="0" smtClean="0">
                <a:solidFill>
                  <a:srgbClr val="467E4F"/>
                </a:solidFill>
              </a:rPr>
              <a:t>ROD I BROJ PRIDJEVA</a:t>
            </a:r>
            <a:endParaRPr lang="en-US" sz="6600" dirty="0">
              <a:solidFill>
                <a:srgbClr val="467E4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57488" y="1714488"/>
            <a:ext cx="29081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b="1" u="sng" dirty="0" smtClean="0">
                <a:solidFill>
                  <a:schemeClr val="bg1"/>
                </a:solidFill>
              </a:rPr>
              <a:t>Pridjevi su :</a:t>
            </a:r>
            <a:endParaRPr lang="en-US" sz="4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5143512"/>
            <a:ext cx="30135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 trorodne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0694" y="5143512"/>
            <a:ext cx="3061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b)dvorodne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6072206"/>
            <a:ext cx="3383234" cy="58477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c)jednorodne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6072206"/>
            <a:ext cx="37292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2800" dirty="0" smtClean="0">
                <a:solidFill>
                  <a:schemeClr val="bg1"/>
                </a:solidFill>
              </a:rPr>
              <a:t>d)riječi koje nemaju rod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>
            <a:hlinkClick r:id="rId5" action="ppaction://hlinksldjump"/>
          </p:cNvPr>
          <p:cNvSpPr/>
          <p:nvPr/>
        </p:nvSpPr>
        <p:spPr>
          <a:xfrm>
            <a:off x="8572528" y="5929330"/>
            <a:ext cx="571472" cy="428604"/>
          </a:xfrm>
          <a:prstGeom prst="rightArrow">
            <a:avLst>
              <a:gd name="adj1" fmla="val 3687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57488" y="1714488"/>
            <a:ext cx="29081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b="1" u="sng" dirty="0" smtClean="0">
                <a:solidFill>
                  <a:schemeClr val="bg1"/>
                </a:solidFill>
              </a:rPr>
              <a:t>Pridjevi su :</a:t>
            </a:r>
            <a:endParaRPr lang="en-US" sz="44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5143512"/>
            <a:ext cx="30135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 trorodne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0694" y="5143512"/>
            <a:ext cx="3061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b)dvorodne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6072206"/>
            <a:ext cx="33832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c)jednorodne riječi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6072206"/>
            <a:ext cx="3729291" cy="52322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sr-Latn-BA" sz="2800" dirty="0" smtClean="0">
                <a:solidFill>
                  <a:schemeClr val="bg1"/>
                </a:solidFill>
              </a:rPr>
              <a:t>d)riječi koje nemaju rod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 rot="10800000">
            <a:off x="0" y="6000768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>
            <a:hlinkClick r:id="rId5" action="ppaction://hlinksldjump"/>
          </p:cNvPr>
          <p:cNvSpPr/>
          <p:nvPr/>
        </p:nvSpPr>
        <p:spPr>
          <a:xfrm>
            <a:off x="8572528" y="5929330"/>
            <a:ext cx="571472" cy="428604"/>
          </a:xfrm>
          <a:prstGeom prst="rightArrow">
            <a:avLst>
              <a:gd name="adj1" fmla="val 3687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1285852" y="1714488"/>
            <a:ext cx="707251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dirty="0" smtClean="0">
                <a:solidFill>
                  <a:schemeClr val="bg1"/>
                </a:solidFill>
              </a:rPr>
              <a:t>Ako je imenica ženskog roda,</a:t>
            </a:r>
          </a:p>
          <a:p>
            <a:pPr algn="ctr"/>
            <a:r>
              <a:rPr lang="sr-Latn-BA" sz="4400" dirty="0" smtClean="0">
                <a:solidFill>
                  <a:schemeClr val="bg1"/>
                </a:solidFill>
              </a:rPr>
              <a:t> pridjev je: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5214950"/>
            <a:ext cx="27606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3" action="ppaction://hlinksldjump"/>
              </a:rPr>
              <a:t>a)</a:t>
            </a:r>
            <a:r>
              <a:rPr lang="sr-Latn-BA" sz="3200" dirty="0" smtClean="0">
                <a:solidFill>
                  <a:schemeClr val="bg1"/>
                </a:solidFill>
              </a:rPr>
              <a:t>muškog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9256" y="5214950"/>
            <a:ext cx="28184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4" action="ppaction://hlinksldjump"/>
              </a:rPr>
              <a:t>b)</a:t>
            </a:r>
            <a:r>
              <a:rPr lang="sr-Latn-BA" sz="3200" dirty="0" smtClean="0">
                <a:solidFill>
                  <a:schemeClr val="bg1"/>
                </a:solidFill>
              </a:rPr>
              <a:t>ženskog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6072206"/>
            <a:ext cx="2868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5" action="ppaction://hlinksldjump"/>
              </a:rPr>
              <a:t>c)</a:t>
            </a:r>
            <a:r>
              <a:rPr lang="sr-Latn-BA" sz="3200" dirty="0" smtClean="0">
                <a:solidFill>
                  <a:schemeClr val="bg1"/>
                </a:solidFill>
              </a:rPr>
              <a:t>srednjeg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2132" y="6072206"/>
            <a:ext cx="23086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6" action="ppaction://hlinksldjump"/>
              </a:rPr>
              <a:t>d)</a:t>
            </a:r>
            <a:r>
              <a:rPr lang="sr-Latn-BA" sz="3200" dirty="0" smtClean="0">
                <a:solidFill>
                  <a:schemeClr val="bg1"/>
                </a:solidFill>
              </a:rPr>
              <a:t> u množini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1285852" y="1714488"/>
            <a:ext cx="707251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dirty="0" smtClean="0">
                <a:solidFill>
                  <a:schemeClr val="bg1"/>
                </a:solidFill>
              </a:rPr>
              <a:t>Ako je imenica ženskog roda,</a:t>
            </a:r>
          </a:p>
          <a:p>
            <a:pPr algn="ctr"/>
            <a:r>
              <a:rPr lang="sr-Latn-BA" sz="4400" dirty="0" smtClean="0">
                <a:solidFill>
                  <a:schemeClr val="bg1"/>
                </a:solidFill>
              </a:rPr>
              <a:t> pridjev je: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5214950"/>
            <a:ext cx="3071834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a)muškog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9256" y="5214950"/>
            <a:ext cx="28184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b)ženskog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6072206"/>
            <a:ext cx="2868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c)srednjeg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2132" y="6072206"/>
            <a:ext cx="23086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 u množini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>
            <a:hlinkClick r:id="rId5" action="ppaction://hlinksldjump"/>
          </p:cNvPr>
          <p:cNvSpPr/>
          <p:nvPr/>
        </p:nvSpPr>
        <p:spPr>
          <a:xfrm>
            <a:off x="8572528" y="5929330"/>
            <a:ext cx="571472" cy="428604"/>
          </a:xfrm>
          <a:prstGeom prst="rightArrow">
            <a:avLst>
              <a:gd name="adj1" fmla="val 3687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1285852" y="1714488"/>
            <a:ext cx="707251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dirty="0" smtClean="0">
                <a:solidFill>
                  <a:schemeClr val="bg1"/>
                </a:solidFill>
              </a:rPr>
              <a:t>Ako je imenica ženskog roda,</a:t>
            </a:r>
          </a:p>
          <a:p>
            <a:pPr algn="ctr"/>
            <a:r>
              <a:rPr lang="sr-Latn-BA" sz="4400" dirty="0" smtClean="0">
                <a:solidFill>
                  <a:schemeClr val="bg1"/>
                </a:solidFill>
              </a:rPr>
              <a:t> pridjev je: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5214950"/>
            <a:ext cx="27606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a)muškog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9256" y="5214950"/>
            <a:ext cx="3286148" cy="584775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b)ženskog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6072206"/>
            <a:ext cx="2868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c)srednjeg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2132" y="6072206"/>
            <a:ext cx="23086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 u množini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>
            <a:hlinkClick r:id="rId5" action="ppaction://hlinksldjump"/>
          </p:cNvPr>
          <p:cNvSpPr/>
          <p:nvPr/>
        </p:nvSpPr>
        <p:spPr>
          <a:xfrm>
            <a:off x="8572528" y="5929330"/>
            <a:ext cx="571472" cy="428604"/>
          </a:xfrm>
          <a:prstGeom prst="rightArrow">
            <a:avLst>
              <a:gd name="adj1" fmla="val 3687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1285852" y="1714488"/>
            <a:ext cx="707251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dirty="0" smtClean="0">
                <a:solidFill>
                  <a:schemeClr val="bg1"/>
                </a:solidFill>
              </a:rPr>
              <a:t>Ako je imenica ženskog roda,</a:t>
            </a:r>
          </a:p>
          <a:p>
            <a:pPr algn="ctr"/>
            <a:r>
              <a:rPr lang="sr-Latn-BA" sz="4400" dirty="0" smtClean="0">
                <a:solidFill>
                  <a:schemeClr val="bg1"/>
                </a:solidFill>
              </a:rPr>
              <a:t> pridjev je: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5214950"/>
            <a:ext cx="27606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a)muškog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9256" y="5214950"/>
            <a:ext cx="28184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b)ženskog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6072206"/>
            <a:ext cx="2868670" cy="58477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c)srednjeg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2132" y="6072206"/>
            <a:ext cx="23086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 u množini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>
            <a:hlinkClick r:id="rId5" action="ppaction://hlinksldjump"/>
          </p:cNvPr>
          <p:cNvSpPr/>
          <p:nvPr/>
        </p:nvSpPr>
        <p:spPr>
          <a:xfrm>
            <a:off x="8572528" y="5929330"/>
            <a:ext cx="571472" cy="428604"/>
          </a:xfrm>
          <a:prstGeom prst="rightArrow">
            <a:avLst>
              <a:gd name="adj1" fmla="val 3687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1285852" y="1714488"/>
            <a:ext cx="707251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dirty="0" smtClean="0">
                <a:solidFill>
                  <a:schemeClr val="bg1"/>
                </a:solidFill>
              </a:rPr>
              <a:t>Ako je imenica ženskog roda,</a:t>
            </a:r>
          </a:p>
          <a:p>
            <a:pPr algn="ctr"/>
            <a:r>
              <a:rPr lang="sr-Latn-BA" sz="4400" dirty="0" smtClean="0">
                <a:solidFill>
                  <a:schemeClr val="bg1"/>
                </a:solidFill>
              </a:rPr>
              <a:t> pridjev je: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5214950"/>
            <a:ext cx="27606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a)muškog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9256" y="5214950"/>
            <a:ext cx="28184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b)ženskog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6072206"/>
            <a:ext cx="2868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c)srednjeg roda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2132" y="6072206"/>
            <a:ext cx="2308645" cy="58477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 u množini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>
            <a:hlinkClick r:id="rId5" action="ppaction://hlinksldjump"/>
          </p:cNvPr>
          <p:cNvSpPr/>
          <p:nvPr/>
        </p:nvSpPr>
        <p:spPr>
          <a:xfrm>
            <a:off x="8358214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0" y="1857364"/>
            <a:ext cx="91535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dirty="0" smtClean="0">
                <a:solidFill>
                  <a:schemeClr val="bg1"/>
                </a:solidFill>
              </a:rPr>
              <a:t>Pridjevi kao i imenice imaju dva broja: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480" y="5214950"/>
            <a:ext cx="998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3" action="ppaction://hlinksldjump"/>
              </a:rPr>
              <a:t>a)</a:t>
            </a:r>
            <a:r>
              <a:rPr lang="sr-Latn-BA" sz="3200" dirty="0" smtClean="0">
                <a:solidFill>
                  <a:schemeClr val="bg1"/>
                </a:solidFill>
              </a:rPr>
              <a:t>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7950" y="5214950"/>
            <a:ext cx="11224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4" action="ppaction://hlinksldjump"/>
              </a:rPr>
              <a:t>b) </a:t>
            </a:r>
            <a:r>
              <a:rPr lang="sr-Latn-BA" sz="3200" dirty="0" smtClean="0">
                <a:solidFill>
                  <a:schemeClr val="bg1"/>
                </a:solidFill>
              </a:rPr>
              <a:t>NE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7290" y="6072206"/>
            <a:ext cx="17778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5" action="ppaction://hlinksldjump"/>
              </a:rPr>
              <a:t>c)</a:t>
            </a:r>
            <a:r>
              <a:rPr lang="sr-Latn-BA" sz="3200" dirty="0" smtClean="0">
                <a:solidFill>
                  <a:schemeClr val="bg1"/>
                </a:solidFill>
              </a:rPr>
              <a:t>MOŽDA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00760" y="6072206"/>
            <a:ext cx="2156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6" action="ppaction://hlinksldjump"/>
              </a:rPr>
              <a:t>d)</a:t>
            </a:r>
            <a:r>
              <a:rPr lang="sr-Latn-BA" sz="3200" dirty="0" smtClean="0">
                <a:solidFill>
                  <a:schemeClr val="bg1"/>
                </a:solidFill>
              </a:rPr>
              <a:t>NE ZNAM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0" y="1857364"/>
            <a:ext cx="91535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dirty="0" smtClean="0">
                <a:solidFill>
                  <a:schemeClr val="bg1"/>
                </a:solidFill>
              </a:rPr>
              <a:t>Pridjevi kao i imenice imaju dva broja: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5214950"/>
            <a:ext cx="3143272" cy="584775"/>
          </a:xfrm>
          <a:prstGeom prst="rect">
            <a:avLst/>
          </a:prstGeom>
          <a:solidFill>
            <a:srgbClr val="34EC46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BA" sz="3200" dirty="0" smtClean="0">
                <a:solidFill>
                  <a:schemeClr val="bg1"/>
                </a:solidFill>
              </a:rPr>
              <a:t>a)DA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7950" y="5214950"/>
            <a:ext cx="11224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 NE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7290" y="6072206"/>
            <a:ext cx="17778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c)MOŽDA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00760" y="6072206"/>
            <a:ext cx="2156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d)NE ZNAM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ight Arrow 10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>
            <a:hlinkClick r:id="rId5" action="ppaction://hlinksldjump"/>
          </p:cNvPr>
          <p:cNvSpPr/>
          <p:nvPr/>
        </p:nvSpPr>
        <p:spPr>
          <a:xfrm>
            <a:off x="8358214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0" y="1857364"/>
            <a:ext cx="91535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dirty="0" smtClean="0">
                <a:solidFill>
                  <a:schemeClr val="bg1"/>
                </a:solidFill>
              </a:rPr>
              <a:t>Pridjevi kao i imenice imaju dva broja: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480" y="5214950"/>
            <a:ext cx="998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7818" y="5214950"/>
            <a:ext cx="3143272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BA" sz="3200" dirty="0" smtClean="0">
                <a:solidFill>
                  <a:schemeClr val="bg1"/>
                </a:solidFill>
              </a:rPr>
              <a:t>b) NE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7290" y="6072206"/>
            <a:ext cx="17778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c)MOŽDA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00760" y="6072206"/>
            <a:ext cx="2156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d)NE ZNAM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ight Arrow 10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>
            <a:hlinkClick r:id="rId5" action="ppaction://hlinksldjump"/>
          </p:cNvPr>
          <p:cNvSpPr/>
          <p:nvPr/>
        </p:nvSpPr>
        <p:spPr>
          <a:xfrm>
            <a:off x="8358214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8991600" cy="5008579"/>
          </a:xfrm>
        </p:spPr>
        <p:txBody>
          <a:bodyPr/>
          <a:lstStyle/>
          <a:p>
            <a:pPr>
              <a:buNone/>
            </a:pPr>
            <a:r>
              <a:rPr lang="sr-Latn-BA" dirty="0" smtClean="0"/>
              <a:t>Poveži date pridjeve sa odgovarajućim imenicama.</a:t>
            </a:r>
          </a:p>
          <a:p>
            <a:pPr marL="514350" indent="-514350">
              <a:buNone/>
            </a:pPr>
            <a:r>
              <a:rPr lang="sr-Latn-BA" dirty="0" smtClean="0"/>
              <a:t>a) 	žuti			žuta				žuto</a:t>
            </a:r>
          </a:p>
          <a:p>
            <a:pPr marL="514350" indent="-514350">
              <a:buNone/>
            </a:pPr>
            <a:endParaRPr lang="sr-Latn-BA" dirty="0" smtClean="0"/>
          </a:p>
          <a:p>
            <a:pPr marL="514350" indent="-514350">
              <a:buNone/>
            </a:pPr>
            <a:r>
              <a:rPr lang="sr-Latn-BA" dirty="0" smtClean="0"/>
              <a:t>	košulja			jastuče			sat</a:t>
            </a:r>
          </a:p>
          <a:p>
            <a:pPr marL="514350" indent="-514350">
              <a:buNone/>
            </a:pPr>
            <a:r>
              <a:rPr lang="sr-Latn-BA" dirty="0" smtClean="0"/>
              <a:t>b)  plavi			plava				plavo</a:t>
            </a:r>
          </a:p>
          <a:p>
            <a:pPr marL="514350" indent="-514350">
              <a:buNone/>
            </a:pPr>
            <a:r>
              <a:rPr lang="sr-Latn-BA" dirty="0" smtClean="0"/>
              <a:t>	</a:t>
            </a:r>
          </a:p>
          <a:p>
            <a:pPr marL="514350" indent="-514350">
              <a:buNone/>
            </a:pPr>
            <a:r>
              <a:rPr lang="sr-Latn-BA" dirty="0" smtClean="0"/>
              <a:t>	mastilo			kišobran			kapa</a:t>
            </a:r>
          </a:p>
          <a:p>
            <a:pPr marL="514350" indent="-514350">
              <a:buNone/>
            </a:pPr>
            <a:endParaRPr lang="sr-Latn-BA" dirty="0" smtClean="0"/>
          </a:p>
          <a:p>
            <a:pPr marL="514350" indent="-514350"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000100" y="2143116"/>
            <a:ext cx="6286544" cy="9286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 flipV="1">
            <a:off x="1928794" y="2143116"/>
            <a:ext cx="2000264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5214942" y="2143116"/>
            <a:ext cx="2500330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28728" y="3929066"/>
            <a:ext cx="2286016" cy="9286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14810" y="3857628"/>
            <a:ext cx="3214710" cy="10001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V="1">
            <a:off x="1928794" y="3857628"/>
            <a:ext cx="5786478" cy="9286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0" y="1857364"/>
            <a:ext cx="91535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dirty="0" smtClean="0">
                <a:solidFill>
                  <a:schemeClr val="bg1"/>
                </a:solidFill>
              </a:rPr>
              <a:t>Pridjevi kao i imenice imaju dva broja: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480" y="5214950"/>
            <a:ext cx="998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7950" y="5214950"/>
            <a:ext cx="11224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 NE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6072206"/>
            <a:ext cx="3214710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BA" sz="3200" dirty="0" smtClean="0">
                <a:solidFill>
                  <a:schemeClr val="bg1"/>
                </a:solidFill>
              </a:rPr>
              <a:t>c)MOŽDA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00760" y="6072206"/>
            <a:ext cx="2156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d)NE ZNAM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ight Arrow 10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>
            <a:hlinkClick r:id="rId5" action="ppaction://hlinksldjump"/>
          </p:cNvPr>
          <p:cNvSpPr/>
          <p:nvPr/>
        </p:nvSpPr>
        <p:spPr>
          <a:xfrm>
            <a:off x="8358214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0" y="1857364"/>
            <a:ext cx="91535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dirty="0" smtClean="0">
                <a:solidFill>
                  <a:schemeClr val="bg1"/>
                </a:solidFill>
              </a:rPr>
              <a:t>Pridjevi kao i imenice imaju dva broja: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480" y="5214950"/>
            <a:ext cx="998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7950" y="5214950"/>
            <a:ext cx="11224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 NE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7290" y="6072206"/>
            <a:ext cx="17778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c)MOŽDA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29256" y="6072206"/>
            <a:ext cx="3071834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BA" sz="3200" dirty="0" smtClean="0">
                <a:solidFill>
                  <a:schemeClr val="bg1"/>
                </a:solidFill>
              </a:rPr>
              <a:t>d)NE ZNAM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ight Arrow 10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>
            <a:hlinkClick r:id="rId5" action="ppaction://hlinksldjump"/>
          </p:cNvPr>
          <p:cNvSpPr/>
          <p:nvPr/>
        </p:nvSpPr>
        <p:spPr>
          <a:xfrm>
            <a:off x="8358214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1071538" y="1857364"/>
            <a:ext cx="71915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b="1" u="sng" dirty="0" smtClean="0">
                <a:solidFill>
                  <a:schemeClr val="bg1"/>
                </a:solidFill>
              </a:rPr>
              <a:t>Koja dva broja imaju pridjevi?</a:t>
            </a:r>
            <a:endParaRPr lang="en-US" sz="4400" b="1" u="sng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6000768"/>
            <a:ext cx="37673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3" action="ppaction://hlinksldjump"/>
              </a:rPr>
              <a:t>c)</a:t>
            </a:r>
            <a:r>
              <a:rPr lang="sr-Latn-BA" sz="3200" dirty="0" smtClean="0">
                <a:solidFill>
                  <a:schemeClr val="bg1"/>
                </a:solidFill>
              </a:rPr>
              <a:t> jedininu i množinu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0694" y="5214950"/>
            <a:ext cx="2972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4" action="ppaction://hlinksldjump"/>
              </a:rPr>
              <a:t>b)</a:t>
            </a:r>
            <a:r>
              <a:rPr lang="sr-Latn-BA" sz="3200" dirty="0" smtClean="0">
                <a:solidFill>
                  <a:schemeClr val="bg1"/>
                </a:solidFill>
              </a:rPr>
              <a:t> množinu i rod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5214950"/>
            <a:ext cx="3413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5" action="ppaction://hlinksldjump"/>
              </a:rPr>
              <a:t>a)</a:t>
            </a:r>
            <a:r>
              <a:rPr lang="sr-Latn-BA" sz="3200" dirty="0" smtClean="0">
                <a:solidFill>
                  <a:schemeClr val="bg1"/>
                </a:solidFill>
              </a:rPr>
              <a:t>jedninu i sredinu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29256" y="6072206"/>
            <a:ext cx="27740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  <a:hlinkClick r:id="rId6" action="ppaction://hlinksldjump"/>
              </a:rPr>
              <a:t>d)</a:t>
            </a:r>
            <a:r>
              <a:rPr lang="sr-Latn-BA" sz="3200" dirty="0" smtClean="0">
                <a:solidFill>
                  <a:schemeClr val="bg1"/>
                </a:solidFill>
              </a:rPr>
              <a:t>jedninu i broj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1071538" y="1857364"/>
            <a:ext cx="71915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b="1" u="sng" dirty="0" smtClean="0">
                <a:solidFill>
                  <a:schemeClr val="bg1"/>
                </a:solidFill>
              </a:rPr>
              <a:t>Koja dva broja imaju pridjevi?</a:t>
            </a:r>
            <a:endParaRPr lang="en-US" sz="4400" b="1" u="sng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6000768"/>
            <a:ext cx="37673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 jedininu i množinu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0694" y="5214950"/>
            <a:ext cx="2972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 množinu i rod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5214950"/>
            <a:ext cx="3413114" cy="58477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a)jedninu i sredinu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29256" y="6072206"/>
            <a:ext cx="27740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d)jedninu i broj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>
            <a:hlinkClick r:id="rId5" action="ppaction://hlinksldjump"/>
          </p:cNvPr>
          <p:cNvSpPr/>
          <p:nvPr/>
        </p:nvSpPr>
        <p:spPr>
          <a:xfrm>
            <a:off x="8358214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1071538" y="1857364"/>
            <a:ext cx="71915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b="1" u="sng" dirty="0" smtClean="0">
                <a:solidFill>
                  <a:schemeClr val="bg1"/>
                </a:solidFill>
              </a:rPr>
              <a:t>Koja dva broja imaju pridjevi?</a:t>
            </a:r>
            <a:endParaRPr lang="en-US" sz="4400" b="1" u="sng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6000768"/>
            <a:ext cx="37673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 jedininu i množinu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7818" y="5214950"/>
            <a:ext cx="3357586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 množinu i rod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5214950"/>
            <a:ext cx="3413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a)jedninu i sredinu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29256" y="6072206"/>
            <a:ext cx="27740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d)jedninu i broj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>
            <a:hlinkClick r:id="rId5" action="ppaction://hlinksldjump"/>
          </p:cNvPr>
          <p:cNvSpPr/>
          <p:nvPr/>
        </p:nvSpPr>
        <p:spPr>
          <a:xfrm>
            <a:off x="8358214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1071538" y="1857364"/>
            <a:ext cx="71915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b="1" u="sng" dirty="0" smtClean="0">
                <a:solidFill>
                  <a:schemeClr val="bg1"/>
                </a:solidFill>
              </a:rPr>
              <a:t>Koja dva broja imaju pridjevi?</a:t>
            </a:r>
            <a:endParaRPr lang="en-US" sz="4400" b="1" u="sng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6000768"/>
            <a:ext cx="3767378" cy="584775"/>
          </a:xfrm>
          <a:prstGeom prst="rect">
            <a:avLst/>
          </a:prstGeom>
          <a:solidFill>
            <a:srgbClr val="00FF00"/>
          </a:solidFill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 jedininu i množinu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0694" y="5214950"/>
            <a:ext cx="2972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 množinu i rod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5214950"/>
            <a:ext cx="3413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a)jedninu i sredinu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29256" y="6072206"/>
            <a:ext cx="27740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d)jedninu i broj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>
            <a:hlinkClick r:id="rId5" action="ppaction://hlinksldjump"/>
          </p:cNvPr>
          <p:cNvSpPr/>
          <p:nvPr/>
        </p:nvSpPr>
        <p:spPr>
          <a:xfrm>
            <a:off x="8358214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803096_525549461562627_45615091009191936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1071538" y="1857364"/>
            <a:ext cx="71915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4400" b="1" u="sng" dirty="0" smtClean="0">
                <a:solidFill>
                  <a:schemeClr val="bg1"/>
                </a:solidFill>
              </a:rPr>
              <a:t>Koja dva broja imaju pridjevi?</a:t>
            </a:r>
            <a:endParaRPr lang="en-US" sz="4400" b="1" u="sng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6000768"/>
            <a:ext cx="37673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c) jedininu i množinu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0694" y="5214950"/>
            <a:ext cx="2972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b) množinu i rod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5214950"/>
            <a:ext cx="3413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a)jedninu i sredinu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29256" y="6072206"/>
            <a:ext cx="3286148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r-Latn-BA" sz="3200" dirty="0" smtClean="0">
                <a:solidFill>
                  <a:schemeClr val="bg1"/>
                </a:solidFill>
              </a:rPr>
              <a:t>d)jedninu i broj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 rot="10800000">
            <a:off x="0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>
            <a:hlinkClick r:id="rId5" action="ppaction://hlinksldjump"/>
          </p:cNvPr>
          <p:cNvSpPr/>
          <p:nvPr/>
        </p:nvSpPr>
        <p:spPr>
          <a:xfrm>
            <a:off x="8358214" y="5857892"/>
            <a:ext cx="571504" cy="428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9058" y="5500702"/>
            <a:ext cx="4071966" cy="1142984"/>
          </a:xfrm>
        </p:spPr>
        <p:txBody>
          <a:bodyPr>
            <a:noAutofit/>
          </a:bodyPr>
          <a:lstStyle/>
          <a:p>
            <a:pPr algn="r"/>
            <a:r>
              <a:rPr lang="sr-Latn-BA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Vaša učiteljica</a:t>
            </a:r>
            <a:br>
              <a:rPr lang="sr-Latn-BA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sr-Latn-BA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mejrema gicić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71480"/>
            <a:ext cx="8839200" cy="150019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r-Latn-BA" sz="6600" b="1" dirty="0" smtClean="0">
                <a:solidFill>
                  <a:srgbClr val="18624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HVALA, BILI STE DIVNI!</a:t>
            </a:r>
            <a:endParaRPr lang="en-US" sz="6600" b="1" dirty="0">
              <a:solidFill>
                <a:srgbClr val="18624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smajli-o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298" y="1928802"/>
            <a:ext cx="4349962" cy="29289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heart-smile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9586" y="5715016"/>
            <a:ext cx="1000132" cy="812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 advClick="0" advTm="5000">
    <p:wipe dir="d"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at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7" y="1071547"/>
            <a:ext cx="148759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19884723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9" y="1142984"/>
            <a:ext cx="1143008" cy="1183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20375034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1142984"/>
            <a:ext cx="1162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5" descr="20579930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0" y="3000372"/>
            <a:ext cx="1071570" cy="1178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6" descr="20174677.png"/>
          <p:cNvPicPr>
            <a:picLocks noChangeAspect="1"/>
          </p:cNvPicPr>
          <p:nvPr/>
        </p:nvPicPr>
        <p:blipFill>
          <a:blip r:embed="rId6" cstate="print">
            <a:lum bright="10000"/>
          </a:blip>
          <a:srcRect/>
          <a:stretch>
            <a:fillRect/>
          </a:stretch>
        </p:blipFill>
        <p:spPr bwMode="auto">
          <a:xfrm>
            <a:off x="7358082" y="3071810"/>
            <a:ext cx="1143008" cy="1220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20579852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00562" y="3071810"/>
            <a:ext cx="857256" cy="1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42910" y="214290"/>
            <a:ext cx="81439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sz="6000" b="1" dirty="0" smtClean="0">
                <a:solidFill>
                  <a:srgbClr val="467E4F"/>
                </a:solidFill>
              </a:rPr>
              <a:t>ROD  PRIDJEVA</a:t>
            </a:r>
            <a:endParaRPr lang="en-US" sz="6000" b="1" dirty="0">
              <a:solidFill>
                <a:srgbClr val="467E4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472" y="2571744"/>
            <a:ext cx="1023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 smtClean="0"/>
              <a:t>ŽUTI SAT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214810" y="2500306"/>
            <a:ext cx="159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dirty="0" smtClean="0"/>
              <a:t>ŽUTA KOŠULJA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286644" y="2571744"/>
            <a:ext cx="159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dirty="0" smtClean="0"/>
              <a:t>ŽUTO JASTUČE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8596" y="4214818"/>
            <a:ext cx="1816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dirty="0" smtClean="0"/>
              <a:t>PLAVI KIŠOBRAN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286248" y="4286256"/>
            <a:ext cx="1349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dirty="0" smtClean="0"/>
              <a:t>PLAVA KAPA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00892" y="4286256"/>
            <a:ext cx="1725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dirty="0" smtClean="0"/>
              <a:t>PLAVO MASTILO</a:t>
            </a:r>
            <a:endParaRPr lang="en-U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928662" y="4714884"/>
          <a:ext cx="7715303" cy="116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916"/>
                <a:gridCol w="2460916"/>
                <a:gridCol w="2793471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Latn-BA" dirty="0" smtClean="0"/>
                        <a:t>Muški</a:t>
                      </a:r>
                      <a:r>
                        <a:rPr lang="sr-Latn-BA" baseline="0" dirty="0" smtClean="0"/>
                        <a:t> rod </a:t>
                      </a:r>
                      <a:r>
                        <a:rPr lang="sr-Cyrl-CS" dirty="0" smtClean="0"/>
                        <a:t>   (ТАЈ)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BA" dirty="0" smtClean="0"/>
                        <a:t>Ženski</a:t>
                      </a:r>
                      <a:r>
                        <a:rPr lang="sr-Latn-BA" baseline="0" dirty="0" smtClean="0"/>
                        <a:t> rod </a:t>
                      </a:r>
                      <a:r>
                        <a:rPr lang="sr-Cyrl-CS" dirty="0" smtClean="0"/>
                        <a:t>(</a:t>
                      </a:r>
                      <a:r>
                        <a:rPr lang="sr-Cyrl-CS" baseline="0" dirty="0" smtClean="0"/>
                        <a:t>ТА)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BA" dirty="0" smtClean="0"/>
                        <a:t>Srednji</a:t>
                      </a:r>
                      <a:r>
                        <a:rPr lang="sr-Latn-BA" baseline="0" dirty="0" smtClean="0"/>
                        <a:t> rod </a:t>
                      </a:r>
                      <a:r>
                        <a:rPr lang="sr-Cyrl-CS" dirty="0" smtClean="0"/>
                        <a:t>(ТО)</a:t>
                      </a:r>
                      <a:endParaRPr lang="en-US" dirty="0"/>
                    </a:p>
                  </a:txBody>
                  <a:tcPr/>
                </a:tc>
              </a:tr>
              <a:tr h="3317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žuti</a:t>
                      </a:r>
                      <a:r>
                        <a:rPr lang="sr-Latn-BA" sz="20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sr-Latn-BA" sz="2000" baseline="0" dirty="0" smtClean="0">
                          <a:solidFill>
                            <a:schemeClr val="tx1"/>
                          </a:solidFill>
                        </a:rPr>
                        <a:t>sat </a:t>
                      </a:r>
                      <a:endParaRPr lang="sr-Cyrl-C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žuta</a:t>
                      </a:r>
                      <a:r>
                        <a:rPr lang="sr-Latn-BA" sz="20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sr-Latn-BA" sz="2000" baseline="0" dirty="0" smtClean="0">
                          <a:solidFill>
                            <a:schemeClr val="tx1"/>
                          </a:solidFill>
                        </a:rPr>
                        <a:t>košulja</a:t>
                      </a:r>
                      <a:endParaRPr lang="sr-Cyrl-C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žuto</a:t>
                      </a:r>
                      <a:r>
                        <a:rPr lang="sr-Latn-BA" sz="2000" b="1" baseline="0" dirty="0" smtClean="0"/>
                        <a:t> </a:t>
                      </a:r>
                      <a:r>
                        <a:rPr lang="sr-Latn-BA" sz="2000" baseline="0" dirty="0" smtClean="0"/>
                        <a:t>jastuče</a:t>
                      </a:r>
                      <a:endParaRPr lang="en-US" sz="2000" dirty="0"/>
                    </a:p>
                  </a:txBody>
                  <a:tcPr/>
                </a:tc>
              </a:tr>
              <a:tr h="3317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plavi</a:t>
                      </a:r>
                      <a:r>
                        <a:rPr lang="sr-Latn-BA" sz="20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sr-Latn-BA" sz="2000" baseline="0" dirty="0" smtClean="0">
                          <a:solidFill>
                            <a:schemeClr val="tx1"/>
                          </a:solidFill>
                        </a:rPr>
                        <a:t>kišobran</a:t>
                      </a:r>
                      <a:endParaRPr lang="sr-Cyrl-C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plava</a:t>
                      </a:r>
                      <a:r>
                        <a:rPr lang="sr-Latn-BA" sz="20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sr-Latn-BA" sz="2000" baseline="0" dirty="0" smtClean="0">
                          <a:solidFill>
                            <a:schemeClr val="tx1"/>
                          </a:solidFill>
                        </a:rPr>
                        <a:t>kapa</a:t>
                      </a:r>
                      <a:endParaRPr lang="sr-Cyrl-C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plavo</a:t>
                      </a:r>
                      <a:r>
                        <a:rPr lang="sr-Latn-BA" sz="20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sr-Latn-BA" sz="2000" baseline="0" dirty="0" smtClean="0"/>
                        <a:t>mastilo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34344" y="6000768"/>
            <a:ext cx="88096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2800" b="1" u="sng" dirty="0" smtClean="0">
                <a:solidFill>
                  <a:srgbClr val="467E4F"/>
                </a:solidFill>
              </a:rPr>
              <a:t>Pridjevi stoje uz imenice i uvijek se sa njima slažu u rodu.</a:t>
            </a:r>
            <a:endParaRPr lang="en-US" sz="2800" b="1" u="sng" dirty="0">
              <a:solidFill>
                <a:srgbClr val="467E4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sr-Latn-BA" sz="4400" b="1" dirty="0" smtClean="0">
              <a:solidFill>
                <a:srgbClr val="467E4F"/>
              </a:solidFill>
            </a:endParaRPr>
          </a:p>
          <a:p>
            <a:pPr>
              <a:buNone/>
            </a:pPr>
            <a:r>
              <a:rPr lang="sr-Latn-BA" sz="4400" b="1" dirty="0" smtClean="0">
                <a:solidFill>
                  <a:srgbClr val="467E4F"/>
                </a:solidFill>
              </a:rPr>
              <a:t>Pridjevi su trorodne riječi – mogu biti muškog, ženskog i srednjeg roda.</a:t>
            </a:r>
          </a:p>
          <a:p>
            <a:pPr>
              <a:buNone/>
            </a:pPr>
            <a:endParaRPr lang="sr-Latn-BA" sz="4400" b="1" dirty="0" smtClean="0">
              <a:solidFill>
                <a:srgbClr val="467E4F"/>
              </a:solidFill>
            </a:endParaRPr>
          </a:p>
          <a:p>
            <a:pPr>
              <a:buNone/>
            </a:pPr>
            <a:r>
              <a:rPr lang="sr-Latn-BA" sz="4400" b="1" dirty="0" smtClean="0">
                <a:solidFill>
                  <a:srgbClr val="467E4F"/>
                </a:solidFill>
              </a:rPr>
              <a:t>Koga roda je imenica toga roda je i pridjev.</a:t>
            </a:r>
            <a:endParaRPr lang="en-US" sz="4400" b="1" dirty="0">
              <a:solidFill>
                <a:srgbClr val="467E4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Odredi rod datih pridjeva, a zatim ih zapiši u druga dva roda.</a:t>
            </a:r>
          </a:p>
          <a:p>
            <a:pPr>
              <a:buNone/>
            </a:pPr>
            <a:r>
              <a:rPr lang="sr-Latn-BA" dirty="0" smtClean="0"/>
              <a:t>zelena		</a:t>
            </a:r>
          </a:p>
          <a:p>
            <a:pPr>
              <a:buNone/>
            </a:pPr>
            <a:r>
              <a:rPr lang="sr-Latn-BA" dirty="0" smtClean="0"/>
              <a:t>staro			</a:t>
            </a:r>
          </a:p>
          <a:p>
            <a:pPr>
              <a:buNone/>
            </a:pPr>
            <a:r>
              <a:rPr lang="sr-Latn-BA" dirty="0" smtClean="0"/>
              <a:t>mehki		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787106" y="28574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14744" y="2643182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3200" dirty="0" smtClean="0"/>
              <a:t>zeleni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000892" y="2571744"/>
            <a:ext cx="1314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/>
              <a:t>zeleno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714744" y="3214686"/>
            <a:ext cx="1069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/>
              <a:t>stara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072330" y="3214686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3200" dirty="0" smtClean="0"/>
              <a:t>stari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714744" y="3857628"/>
            <a:ext cx="13708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dirty="0" smtClean="0"/>
              <a:t>mehka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929454" y="3857628"/>
            <a:ext cx="136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3200" dirty="0" smtClean="0"/>
              <a:t>mehko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46672"/>
          </a:xfrm>
        </p:spPr>
        <p:txBody>
          <a:bodyPr>
            <a:normAutofit/>
          </a:bodyPr>
          <a:lstStyle/>
          <a:p>
            <a:r>
              <a:rPr lang="sr-Latn-BA" sz="2800" dirty="0" smtClean="0"/>
              <a:t>Poveži date pridjeve sa </a:t>
            </a:r>
            <a:r>
              <a:rPr lang="sr-Latn-BA" sz="2800" dirty="0" smtClean="0"/>
              <a:t>odgovarajućim</a:t>
            </a:r>
            <a:r>
              <a:rPr lang="sr-Latn-BA" sz="2800" dirty="0" smtClean="0"/>
              <a:t> </a:t>
            </a:r>
            <a:r>
              <a:rPr lang="sr-Latn-BA" sz="2800" dirty="0" smtClean="0"/>
              <a:t>imenicama.</a:t>
            </a:r>
          </a:p>
          <a:p>
            <a:pPr marL="514350" indent="-514350">
              <a:buAutoNum type="alphaLcParenR"/>
            </a:pPr>
            <a:r>
              <a:rPr lang="sr-Latn-BA" dirty="0" smtClean="0"/>
              <a:t>šumski			ukusna		šareno</a:t>
            </a:r>
          </a:p>
          <a:p>
            <a:pPr marL="514350" indent="-514350">
              <a:buNone/>
            </a:pPr>
            <a:endParaRPr lang="sr-Latn-BA" dirty="0" smtClean="0"/>
          </a:p>
          <a:p>
            <a:pPr marL="514350" indent="-514350">
              <a:buNone/>
            </a:pPr>
            <a:r>
              <a:rPr lang="sr-Latn-BA" dirty="0" smtClean="0"/>
              <a:t>	 jaje			 zec			jagoda</a:t>
            </a:r>
          </a:p>
          <a:p>
            <a:pPr marL="514350" indent="-514350">
              <a:buNone/>
            </a:pPr>
            <a:endParaRPr lang="sr-Latn-BA" dirty="0" smtClean="0"/>
          </a:p>
          <a:p>
            <a:pPr marL="514350" indent="-514350">
              <a:buAutoNum type="alphaLcParenR" startAt="2"/>
            </a:pPr>
            <a:r>
              <a:rPr lang="sr-Latn-BA" dirty="0" smtClean="0"/>
              <a:t>šumski			ukusne		šarena</a:t>
            </a:r>
          </a:p>
          <a:p>
            <a:pPr marL="514350" indent="-514350">
              <a:buNone/>
            </a:pPr>
            <a:endParaRPr lang="sr-Latn-BA" dirty="0" smtClean="0"/>
          </a:p>
          <a:p>
            <a:pPr marL="514350" indent="-514350">
              <a:buNone/>
            </a:pPr>
            <a:r>
              <a:rPr lang="sr-Latn-BA" dirty="0" smtClean="0"/>
              <a:t>	 jaja			zečevi		jagode</a:t>
            </a:r>
          </a:p>
          <a:p>
            <a:pPr marL="514350" indent="-514350"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143108" y="2643182"/>
            <a:ext cx="1928826" cy="8572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286380" y="2643182"/>
            <a:ext cx="1428760" cy="9286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1714480" y="2571744"/>
            <a:ext cx="5143536" cy="9286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143108" y="5000636"/>
            <a:ext cx="1785950" cy="9286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714876" y="5072074"/>
            <a:ext cx="2071702" cy="9286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 flipV="1">
            <a:off x="1714480" y="4929198"/>
            <a:ext cx="5072098" cy="10715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8382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467E4F"/>
                </a:solidFill>
              </a:rPr>
              <a:t>BROJ PRIDJEVA</a:t>
            </a:r>
            <a:endParaRPr lang="en-US" dirty="0">
              <a:solidFill>
                <a:srgbClr val="467E4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928670"/>
            <a:ext cx="165735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3" descr="2070521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928670"/>
            <a:ext cx="893763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4" descr="20017878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2928934"/>
            <a:ext cx="20716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8" descr="20743386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15140" y="2857496"/>
            <a:ext cx="1500188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4" descr="21790283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786" y="714356"/>
            <a:ext cx="785813" cy="16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6" descr="21790283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1472" y="2857496"/>
            <a:ext cx="642937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71604" y="4572008"/>
          <a:ext cx="607223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6115"/>
                <a:gridCol w="3036115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Latn-BA" dirty="0" smtClean="0"/>
                        <a:t>Jednina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BA" dirty="0" smtClean="0"/>
                        <a:t>Množina</a:t>
                      </a:r>
                      <a:r>
                        <a:rPr lang="sr-Latn-BA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317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šumski</a:t>
                      </a:r>
                      <a:r>
                        <a:rPr lang="sr-Latn-BA" sz="2000" baseline="0" dirty="0" smtClean="0">
                          <a:solidFill>
                            <a:schemeClr val="tx1"/>
                          </a:solidFill>
                        </a:rPr>
                        <a:t> zec</a:t>
                      </a:r>
                      <a:endParaRPr lang="sr-Cyrl-C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šumski</a:t>
                      </a:r>
                      <a:r>
                        <a:rPr lang="sr-Latn-BA" sz="20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sr-Latn-BA" sz="2000" baseline="0" dirty="0" smtClean="0">
                          <a:solidFill>
                            <a:schemeClr val="tx1"/>
                          </a:solidFill>
                        </a:rPr>
                        <a:t>zečevi</a:t>
                      </a:r>
                      <a:endParaRPr lang="sr-Cyrl-C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17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ukusna</a:t>
                      </a:r>
                      <a:r>
                        <a:rPr lang="sr-Latn-BA" sz="2000" baseline="0" dirty="0" smtClean="0">
                          <a:solidFill>
                            <a:schemeClr val="tx1"/>
                          </a:solidFill>
                        </a:rPr>
                        <a:t> jagoda</a:t>
                      </a:r>
                      <a:endParaRPr lang="sr-Cyrl-C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ukusne</a:t>
                      </a:r>
                      <a:r>
                        <a:rPr lang="sr-Latn-BA" sz="2000" baseline="0" dirty="0" smtClean="0">
                          <a:solidFill>
                            <a:schemeClr val="tx1"/>
                          </a:solidFill>
                        </a:rPr>
                        <a:t> jagode</a:t>
                      </a:r>
                      <a:endParaRPr lang="sr-Cyrl-C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17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šareno</a:t>
                      </a:r>
                      <a:r>
                        <a:rPr lang="sr-Latn-BA" sz="2000" baseline="0" dirty="0" smtClean="0">
                          <a:solidFill>
                            <a:schemeClr val="tx1"/>
                          </a:solidFill>
                        </a:rPr>
                        <a:t> jaje</a:t>
                      </a:r>
                      <a:endParaRPr lang="sr-Cyrl-C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2000" b="1" dirty="0" smtClean="0">
                          <a:solidFill>
                            <a:srgbClr val="FF0000"/>
                          </a:solidFill>
                        </a:rPr>
                        <a:t>šarena</a:t>
                      </a:r>
                      <a:r>
                        <a:rPr lang="sr-Latn-BA" sz="2000" baseline="0" dirty="0" smtClean="0">
                          <a:solidFill>
                            <a:schemeClr val="tx1"/>
                          </a:solidFill>
                        </a:rPr>
                        <a:t> jaja</a:t>
                      </a:r>
                      <a:endParaRPr lang="sr-Cyrl-C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-428660" y="6215082"/>
            <a:ext cx="10001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sz="2200" b="1" dirty="0" smtClean="0">
                <a:solidFill>
                  <a:srgbClr val="467E4F"/>
                </a:solidFill>
              </a:rPr>
              <a:t>Pridjevi</a:t>
            </a:r>
            <a:r>
              <a:rPr lang="sr-Latn-BA" sz="2400" b="1" dirty="0" smtClean="0">
                <a:solidFill>
                  <a:srgbClr val="467E4F"/>
                </a:solidFill>
              </a:rPr>
              <a:t> kao i imenice uz </a:t>
            </a:r>
            <a:r>
              <a:rPr lang="sr-Latn-BA" sz="2300" b="1" dirty="0" smtClean="0">
                <a:solidFill>
                  <a:srgbClr val="467E4F"/>
                </a:solidFill>
              </a:rPr>
              <a:t>koje</a:t>
            </a:r>
            <a:r>
              <a:rPr lang="sr-Latn-BA" sz="2400" b="1" dirty="0" smtClean="0">
                <a:solidFill>
                  <a:srgbClr val="467E4F"/>
                </a:solidFill>
              </a:rPr>
              <a:t> stoje imaju dva broja – </a:t>
            </a:r>
            <a:r>
              <a:rPr lang="sr-Latn-BA" sz="2200" b="1" dirty="0" smtClean="0">
                <a:solidFill>
                  <a:srgbClr val="467E4F"/>
                </a:solidFill>
              </a:rPr>
              <a:t>jedninu</a:t>
            </a:r>
            <a:r>
              <a:rPr lang="sr-Latn-BA" sz="2400" b="1" dirty="0" smtClean="0">
                <a:solidFill>
                  <a:srgbClr val="467E4F"/>
                </a:solidFill>
              </a:rPr>
              <a:t> i množinu</a:t>
            </a:r>
            <a:r>
              <a:rPr lang="sr-Latn-BA" sz="2400" dirty="0" smtClean="0">
                <a:solidFill>
                  <a:srgbClr val="467E4F"/>
                </a:solidFill>
              </a:rPr>
              <a:t>.</a:t>
            </a:r>
            <a:endParaRPr lang="en-US" sz="2400" dirty="0">
              <a:solidFill>
                <a:srgbClr val="467E4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2910" y="2357430"/>
            <a:ext cx="1300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dirty="0" smtClean="0"/>
              <a:t>šumski </a:t>
            </a:r>
            <a:r>
              <a:rPr lang="sr-Latn-BA" sz="2000" dirty="0" smtClean="0"/>
              <a:t>zec</a:t>
            </a:r>
            <a:endParaRPr lang="en-US" sz="2000" dirty="0"/>
          </a:p>
        </p:txBody>
      </p:sp>
      <p:pic>
        <p:nvPicPr>
          <p:cNvPr id="13" name="Picture 36" descr="21790283.png"/>
          <p:cNvPicPr>
            <a:picLocks noGrp="1" noChangeAspect="1"/>
          </p:cNvPicPr>
          <p:nvPr>
            <p:ph idx="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1071538" y="2786058"/>
            <a:ext cx="644267" cy="1338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3500430" y="2143116"/>
            <a:ext cx="17668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2000" dirty="0" smtClean="0"/>
              <a:t>ukusna</a:t>
            </a:r>
            <a:r>
              <a:rPr lang="sr-Latn-BA" dirty="0" smtClean="0"/>
              <a:t> </a:t>
            </a:r>
            <a:r>
              <a:rPr lang="sr-Latn-BA" sz="2000" dirty="0" smtClean="0"/>
              <a:t>jagoda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7072330" y="2500306"/>
            <a:ext cx="1335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2000" dirty="0" smtClean="0"/>
              <a:t>šareno</a:t>
            </a:r>
            <a:r>
              <a:rPr lang="sr-Latn-BA" dirty="0" smtClean="0"/>
              <a:t> jaje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28596" y="4214818"/>
            <a:ext cx="16035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dirty="0" smtClean="0"/>
              <a:t>šumski </a:t>
            </a:r>
            <a:r>
              <a:rPr lang="sr-Latn-BA" sz="2000" dirty="0" smtClean="0"/>
              <a:t>zečevi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3500430" y="4071942"/>
            <a:ext cx="16809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dirty="0" smtClean="0"/>
              <a:t>ukusne </a:t>
            </a:r>
            <a:r>
              <a:rPr lang="sr-Latn-BA" sz="2000" dirty="0" smtClean="0"/>
              <a:t>jagode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6858016" y="4071942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dirty="0" smtClean="0"/>
              <a:t>šarena </a:t>
            </a:r>
            <a:r>
              <a:rPr lang="sr-Latn-BA" sz="2000" dirty="0" smtClean="0"/>
              <a:t>jaja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Odredi broj datih pridjeva, a zatim ih prebaci u drugi broj.</a:t>
            </a:r>
          </a:p>
          <a:p>
            <a:pPr>
              <a:buNone/>
            </a:pPr>
            <a:r>
              <a:rPr lang="sr-Latn-BA" dirty="0" smtClean="0"/>
              <a:t>Esmine maramice-</a:t>
            </a:r>
          </a:p>
          <a:p>
            <a:pPr>
              <a:buNone/>
            </a:pPr>
            <a:r>
              <a:rPr lang="sr-Latn-BA" dirty="0" smtClean="0"/>
              <a:t>kožna tašna-</a:t>
            </a:r>
          </a:p>
          <a:p>
            <a:pPr>
              <a:buNone/>
            </a:pPr>
            <a:r>
              <a:rPr lang="sr-Latn-BA" dirty="0" smtClean="0"/>
              <a:t>tužno lice-</a:t>
            </a:r>
          </a:p>
          <a:p>
            <a:pPr>
              <a:buNone/>
            </a:pPr>
            <a:r>
              <a:rPr lang="sr-Latn-BA" dirty="0" smtClean="0"/>
              <a:t>uveo list-</a:t>
            </a:r>
          </a:p>
          <a:p>
            <a:pPr>
              <a:buNone/>
            </a:pPr>
            <a:r>
              <a:rPr lang="sr-Latn-BA" dirty="0" smtClean="0"/>
              <a:t>školske table-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86182" y="2643182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3200" b="1" dirty="0" smtClean="0">
                <a:solidFill>
                  <a:srgbClr val="FF0000"/>
                </a:solidFill>
              </a:rPr>
              <a:t>mn</a:t>
            </a:r>
            <a:r>
              <a:rPr lang="sr-Latn-BA" b="1" dirty="0" smtClean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29190" y="2643182"/>
            <a:ext cx="3389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b="1" dirty="0" smtClean="0">
                <a:solidFill>
                  <a:srgbClr val="FF0000"/>
                </a:solidFill>
              </a:rPr>
              <a:t>Esmina</a:t>
            </a:r>
            <a:r>
              <a:rPr lang="sr-Latn-BA" b="1" dirty="0" smtClean="0">
                <a:solidFill>
                  <a:srgbClr val="FF0000"/>
                </a:solidFill>
              </a:rPr>
              <a:t>  </a:t>
            </a:r>
            <a:r>
              <a:rPr lang="sr-Latn-BA" sz="3200" b="1" dirty="0" smtClean="0">
                <a:solidFill>
                  <a:srgbClr val="FF0000"/>
                </a:solidFill>
              </a:rPr>
              <a:t>maramica</a:t>
            </a:r>
            <a:r>
              <a:rPr lang="sr-Latn-BA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4612" y="3214686"/>
            <a:ext cx="994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b="1" dirty="0" smtClean="0">
                <a:solidFill>
                  <a:srgbClr val="FF0000"/>
                </a:solidFill>
              </a:rPr>
              <a:t>jedn</a:t>
            </a:r>
            <a:r>
              <a:rPr lang="sr-Latn-BA" dirty="0" smtClean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00628" y="3214686"/>
            <a:ext cx="22920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b="1" dirty="0" smtClean="0">
                <a:solidFill>
                  <a:srgbClr val="FF0000"/>
                </a:solidFill>
              </a:rPr>
              <a:t>kožne</a:t>
            </a:r>
            <a:r>
              <a:rPr lang="sr-Latn-BA" dirty="0" smtClean="0"/>
              <a:t>  </a:t>
            </a:r>
            <a:r>
              <a:rPr lang="sr-Latn-BA" sz="3200" b="1" dirty="0" smtClean="0">
                <a:solidFill>
                  <a:srgbClr val="FF0000"/>
                </a:solidFill>
              </a:rPr>
              <a:t>tašne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4546" y="3857628"/>
            <a:ext cx="994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b="1" dirty="0" smtClean="0">
                <a:solidFill>
                  <a:srgbClr val="FF0000"/>
                </a:solidFill>
              </a:rPr>
              <a:t>jedn</a:t>
            </a:r>
            <a:r>
              <a:rPr lang="sr-Latn-BA" dirty="0" smtClean="0"/>
              <a:t>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000232" y="4429132"/>
            <a:ext cx="994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b="1" dirty="0" smtClean="0">
                <a:solidFill>
                  <a:srgbClr val="FF0000"/>
                </a:solidFill>
              </a:rPr>
              <a:t>jedn</a:t>
            </a:r>
            <a:r>
              <a:rPr lang="sr-Latn-BA" dirty="0" smtClean="0"/>
              <a:t>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86050" y="5000636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3200" b="1" dirty="0" smtClean="0">
                <a:solidFill>
                  <a:srgbClr val="FF0000"/>
                </a:solidFill>
              </a:rPr>
              <a:t>mn</a:t>
            </a:r>
            <a:r>
              <a:rPr lang="sr-Latn-BA" b="1" dirty="0" smtClean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0628" y="3786190"/>
            <a:ext cx="19527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b="1" dirty="0" smtClean="0">
                <a:solidFill>
                  <a:srgbClr val="FF0000"/>
                </a:solidFill>
              </a:rPr>
              <a:t>tužna  lica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628" y="4929198"/>
            <a:ext cx="25741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b="1" dirty="0" smtClean="0">
                <a:solidFill>
                  <a:srgbClr val="FF0000"/>
                </a:solidFill>
              </a:rPr>
              <a:t>školska  tabla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0628" y="4357694"/>
            <a:ext cx="21786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BA" sz="3200" b="1" dirty="0" smtClean="0">
                <a:solidFill>
                  <a:srgbClr val="FF0000"/>
                </a:solidFill>
              </a:rPr>
              <a:t>uveli  listovi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369</TotalTime>
  <Words>719</Words>
  <Application>Microsoft Office PowerPoint</Application>
  <PresentationFormat>On-screen Show (4:3)</PresentationFormat>
  <Paragraphs>262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Trek</vt:lpstr>
      <vt:lpstr>Slide 1</vt:lpstr>
      <vt:lpstr>ROD I BROJ PRIDJEVA</vt:lpstr>
      <vt:lpstr>Slide 3</vt:lpstr>
      <vt:lpstr>Slide 4</vt:lpstr>
      <vt:lpstr>Slide 5</vt:lpstr>
      <vt:lpstr>Slide 6</vt:lpstr>
      <vt:lpstr>Slide 7</vt:lpstr>
      <vt:lpstr>BROJ PRIDJEVA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Vaša učiteljica mejrema gicić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61</cp:revision>
  <dcterms:created xsi:type="dcterms:W3CDTF">2019-10-04T20:59:48Z</dcterms:created>
  <dcterms:modified xsi:type="dcterms:W3CDTF">2019-10-07T14:48:11Z</dcterms:modified>
</cp:coreProperties>
</file>