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bs-Latn-BA"/>
              <a:t>Kliknite kako biste uredili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s-Latn-BA"/>
              <a:t>Kliknite kako biste dodali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bs-Latn-BA"/>
              <a:t>Kliknite kako biste uredili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s-Latn-BA"/>
              <a:t>Kliknite da uredite stilove glavnog teksta</a:t>
            </a:r>
          </a:p>
        </p:txBody>
      </p:sp>
      <p:sp>
        <p:nvSpPr>
          <p:cNvPr id="4" name="Date Placeholder 3"/>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bs-Latn-BA"/>
              <a:t>Kliknite kako biste uredili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s-Latn-BA"/>
              <a:t>Kliknite da uredite stilove glavnog teksta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s-Latn-BA"/>
              <a:t>Kliknite da uredite stilove glavnog teksta</a:t>
            </a:r>
          </a:p>
        </p:txBody>
      </p:sp>
      <p:sp>
        <p:nvSpPr>
          <p:cNvPr id="4" name="Date Placeholder 3"/>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bs-Latn-BA"/>
              <a:t>Kliknite kako biste uredili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s-Latn-BA"/>
              <a:t>Kliknite da uredite stilove glavnog teksta</a:t>
            </a:r>
          </a:p>
        </p:txBody>
      </p:sp>
      <p:sp>
        <p:nvSpPr>
          <p:cNvPr id="4" name="Date Placeholder 3"/>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bs-Latn-BA"/>
              <a:t>Kliknite kako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s-Latn-BA"/>
              <a:t>Kliknite da uredite stilove glavnog teksta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s-Latn-BA"/>
              <a:t>Kliknite da uredite stilove glavnog teksta</a:t>
            </a:r>
          </a:p>
        </p:txBody>
      </p:sp>
      <p:sp>
        <p:nvSpPr>
          <p:cNvPr id="4" name="Date Placeholder 3"/>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bs-Latn-BA"/>
              <a:t>Kliknite kako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s-Latn-BA"/>
              <a:t>Kliknite da uredite stilove glavnog teksta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s-Latn-BA"/>
              <a:t>Kliknite da uredite stilove glavnog teksta</a:t>
            </a:r>
          </a:p>
        </p:txBody>
      </p:sp>
      <p:sp>
        <p:nvSpPr>
          <p:cNvPr id="4" name="Date Placeholder 3"/>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a:t>Kliknite kako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bs-Latn-BA"/>
              <a:t>Kliknite kako biste uredili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bs-Latn-BA"/>
              <a:t>Kliknite kako biste uredili stil naslova matrice</a:t>
            </a:r>
            <a:endParaRPr lang="en-US" dirty="0"/>
          </a:p>
        </p:txBody>
      </p:sp>
      <p:sp>
        <p:nvSpPr>
          <p:cNvPr id="3" name="Content Placeholder 2"/>
          <p:cNvSpPr>
            <a:spLocks noGrp="1"/>
          </p:cNvSpPr>
          <p:nvPr>
            <p:ph idx="1"/>
          </p:nvPr>
        </p:nvSpPr>
        <p:spPr/>
        <p:txBody>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bs-Latn-BA"/>
              <a:t>Kliknite kako biste uredili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s-Latn-BA"/>
              <a:t>Kliknite da uredite stilove glavnog teksta</a:t>
            </a:r>
          </a:p>
        </p:txBody>
      </p:sp>
      <p:sp>
        <p:nvSpPr>
          <p:cNvPr id="4" name="Date Placeholder 3"/>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Naslov i 2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a:t>Kliknite kako biste uredili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s-Latn-BA"/>
              <a:t>Kliknite kako biste uredili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s-Latn-BA"/>
              <a:t>Kliknite da uredite stilove glavnog teksta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s-Latn-BA"/>
              <a:t>Kliknite da uredite stilove glavnog teksta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bs-Latn-BA"/>
              <a:t>Kliknite kako biste uredili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slik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bs-Latn-BA"/>
              <a:t>Kliknite kako biste uredili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bs-Latn-BA"/>
              <a:t>Kliknite da uredite stilove glavnog teksta</a:t>
            </a:r>
          </a:p>
        </p:txBody>
      </p:sp>
      <p:sp>
        <p:nvSpPr>
          <p:cNvPr id="5" name="Date Placeholder 4"/>
          <p:cNvSpPr>
            <a:spLocks noGrp="1"/>
          </p:cNvSpPr>
          <p:nvPr>
            <p:ph type="dt" sz="half" idx="10"/>
          </p:nvPr>
        </p:nvSpPr>
        <p:spPr/>
        <p:txBody>
          <a:bodyPr/>
          <a:lstStyle/>
          <a:p>
            <a:fld id="{42A54C80-263E-416B-A8E0-580EDEADCBDC}" type="datetimeFigureOut">
              <a:rPr lang="en-US" dirty="0"/>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bs-Latn-BA"/>
              <a:t>Kliknite kako biste uredili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s-Latn-BA"/>
              <a:t>Kliknite na ikonu kako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s-Latn-BA"/>
              <a:t>Kliknite da uredite stilove glavnog teksta</a:t>
            </a:r>
          </a:p>
        </p:txBody>
      </p:sp>
      <p:sp>
        <p:nvSpPr>
          <p:cNvPr id="5" name="Date Placeholder 4"/>
          <p:cNvSpPr>
            <a:spLocks noGrp="1"/>
          </p:cNvSpPr>
          <p:nvPr>
            <p:ph type="dt" sz="half" idx="10"/>
          </p:nvPr>
        </p:nvSpPr>
        <p:spPr/>
        <p:txBody>
          <a:bodyPr/>
          <a:lstStyle/>
          <a:p>
            <a:fld id="{B61BEF0D-F0BB-DE4B-95CE-6DB70DBA9567}" type="datetimeFigureOut">
              <a:rPr lang="en-US" dirty="0"/>
              <a:pPr/>
              <a:t>11/24/2022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bs-Latn-BA"/>
              <a:t>Kliknite kako biste uredili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bs-Latn-BA"/>
              <a:t>Kliknite da uredite stilove glavnog teksta</a:t>
            </a:r>
          </a:p>
          <a:p>
            <a:pPr lvl="1"/>
            <a:r>
              <a:rPr lang="bs-Latn-BA"/>
              <a:t>Drugi nivo</a:t>
            </a:r>
          </a:p>
          <a:p>
            <a:pPr lvl="2"/>
            <a:r>
              <a:rPr lang="bs-Latn-BA"/>
              <a:t>Treći nivo</a:t>
            </a:r>
          </a:p>
          <a:p>
            <a:pPr lvl="3"/>
            <a:r>
              <a:rPr lang="bs-Latn-BA"/>
              <a:t>Četvrti nivo</a:t>
            </a:r>
          </a:p>
          <a:p>
            <a:pPr lvl="4"/>
            <a:r>
              <a:rPr lang="bs-Latn-BA"/>
              <a:t>Peti nivo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59B1ECF-E4BC-C702-92AF-84A6E7729201}"/>
              </a:ext>
            </a:extLst>
          </p:cNvPr>
          <p:cNvSpPr>
            <a:spLocks noGrp="1"/>
          </p:cNvSpPr>
          <p:nvPr>
            <p:ph type="ctrTitle"/>
          </p:nvPr>
        </p:nvSpPr>
        <p:spPr/>
        <p:txBody>
          <a:bodyPr/>
          <a:lstStyle/>
          <a:p>
            <a:r>
              <a:rPr lang="" dirty="0"/>
              <a:t>Prevencija,procena i koraci u sprovođenju mera u slučaju vršnjačkog nasilja</a:t>
            </a:r>
          </a:p>
        </p:txBody>
      </p:sp>
      <p:sp>
        <p:nvSpPr>
          <p:cNvPr id="3" name="Podnaslov 2">
            <a:extLst>
              <a:ext uri="{FF2B5EF4-FFF2-40B4-BE49-F238E27FC236}">
                <a16:creationId xmlns:a16="http://schemas.microsoft.com/office/drawing/2014/main" xmlns="" id="{5160D18D-6A1C-6203-3A59-0C10C384EA6D}"/>
              </a:ext>
            </a:extLst>
          </p:cNvPr>
          <p:cNvSpPr>
            <a:spLocks noGrp="1"/>
          </p:cNvSpPr>
          <p:nvPr>
            <p:ph type="subTitle" idx="1"/>
          </p:nvPr>
        </p:nvSpPr>
        <p:spPr/>
        <p:txBody>
          <a:bodyPr/>
          <a:lstStyle/>
          <a:p>
            <a:endParaRPr lang=""/>
          </a:p>
        </p:txBody>
      </p:sp>
    </p:spTree>
    <p:extLst>
      <p:ext uri="{BB962C8B-B14F-4D97-AF65-F5344CB8AC3E}">
        <p14:creationId xmlns:p14="http://schemas.microsoft.com/office/powerpoint/2010/main" val="155082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FD4885B-C477-FCF0-49EB-BEA853AEB2C1}"/>
              </a:ext>
            </a:extLst>
          </p:cNvPr>
          <p:cNvSpPr>
            <a:spLocks noGrp="1"/>
          </p:cNvSpPr>
          <p:nvPr>
            <p:ph type="title"/>
          </p:nvPr>
        </p:nvSpPr>
        <p:spPr/>
        <p:txBody>
          <a:bodyPr/>
          <a:lstStyle/>
          <a:p>
            <a:r>
              <a:rPr lang="" dirty="0"/>
              <a:t>Sprovođenje mera i aktivnosti u slučaju vršnjačkog nasilja </a:t>
            </a:r>
          </a:p>
        </p:txBody>
      </p:sp>
      <p:sp>
        <p:nvSpPr>
          <p:cNvPr id="3" name="Rezervirano mjesto sadržaja 2">
            <a:extLst>
              <a:ext uri="{FF2B5EF4-FFF2-40B4-BE49-F238E27FC236}">
                <a16:creationId xmlns:a16="http://schemas.microsoft.com/office/drawing/2014/main" xmlns="" id="{FE5C653B-5F8B-364C-D421-595C61269263}"/>
              </a:ext>
            </a:extLst>
          </p:cNvPr>
          <p:cNvSpPr>
            <a:spLocks noGrp="1"/>
          </p:cNvSpPr>
          <p:nvPr>
            <p:ph idx="1"/>
          </p:nvPr>
        </p:nvSpPr>
        <p:spPr/>
        <p:txBody>
          <a:bodyPr/>
          <a:lstStyle/>
          <a:p>
            <a:r>
              <a:rPr lang="" dirty="0"/>
              <a:t>Na prvom nivou, po pravilu, aktivnosti preduzima samostalno odeljenjski starešina, nastavnik, odnosno vaspitač, u saradnji sa roditeljem, u smislu pojačanog vaspitnog rada sa vaspitnom grupom, odeljenjskom zajednicom, grupom učenika i individualno.</a:t>
            </a:r>
          </a:p>
          <a:p>
            <a:pPr marL="0" indent="0">
              <a:buNone/>
            </a:pPr>
            <a:r>
              <a:rPr lang="" dirty="0"/>
              <a:t>Izuzetno, ako se nasilno ponašanje ponavlja, ako vaspitni rad nije bio delotvoran, ako su posledice teže, ako je u pitanju nasilje i zlostavljanje od strane grupe prema pojedincu ili ako isto dete i učenik trpi ponovljeno nasilje i zlostavljanje za situacije prvog nivoa, ustanova interveniše aktivnostima predviđenim za drugi, odnosno treći nivo, a to podrazumeva uključivanje Tima za zaštitu.</a:t>
            </a:r>
          </a:p>
        </p:txBody>
      </p:sp>
    </p:spTree>
    <p:extLst>
      <p:ext uri="{BB962C8B-B14F-4D97-AF65-F5344CB8AC3E}">
        <p14:creationId xmlns:p14="http://schemas.microsoft.com/office/powerpoint/2010/main" val="336731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CB7096E3-C4F3-930F-C0F1-5CB8F5456AB9}"/>
              </a:ext>
            </a:extLst>
          </p:cNvPr>
          <p:cNvSpPr>
            <a:spLocks noGrp="1"/>
          </p:cNvSpPr>
          <p:nvPr>
            <p:ph idx="1"/>
          </p:nvPr>
        </p:nvSpPr>
        <p:spPr>
          <a:xfrm>
            <a:off x="677334" y="1203158"/>
            <a:ext cx="8596668" cy="5083931"/>
          </a:xfrm>
        </p:spPr>
        <p:txBody>
          <a:bodyPr>
            <a:normAutofit lnSpcReduction="10000"/>
          </a:bodyPr>
          <a:lstStyle/>
          <a:p>
            <a:r>
              <a:rPr lang="" dirty="0"/>
              <a:t>Na drugom nivou, po pravilu, aktivnosti preduzima odeljenjski starešina, odnosno glavni vaspitač u domu, u saradnji sa pedagogom, psihologom, timom za zaštitu i direktorom, uz obavezno učešće roditelja, u smislu pojačanog vaspitnog rada. Ukoliko pojačani vaspitni rad nije delotvoran, direktor pokreće vaspitno-disciplinski postupak i izriče meru, u skladu sa zakonom.</a:t>
            </a:r>
          </a:p>
          <a:p>
            <a:pPr marL="0" indent="0">
              <a:buNone/>
            </a:pPr>
            <a:endParaRPr lang="" dirty="0"/>
          </a:p>
          <a:p>
            <a:r>
              <a:rPr lang="" dirty="0"/>
              <a:t>Na trećem nivou, aktivnosti preduzima direktor sa timom za zaštitu, uz obavezno angažovanje roditelja i nadležnih organa, organizacija i službi (centar za socijalni rad, zdravstvena služba, policija i druge organizacije i službe). Kada su izvršioci nasilja učenici starosti do 14 godina protiv kojih se ne može podneti prekršajna ili krivična prijava, niti pokrenuti prekršajni i krivični postupak, na ovom uzrastu se isključivo primenjuju mere iz nadležnosti obrazovno-vaspitnog sistema, zdravstvenog sistema i sistema socijalne zaštite. U radu sa učenikom do 14 godina roditelj ima obavezu da se uključi u pojačan, odnosno po intenzitetu primeren potrebama učenika vaspitni rad. Ukoliko prisustvo roditelja nije u najboljem interesu učenika, tj. Može da mu šteti, ugrozi njegovu bezbednost ili ometa postupak u ustanovi, direktor obaveštava centar za socijalni rad, odnosno policiju ili javnog tužioca.</a:t>
            </a:r>
          </a:p>
        </p:txBody>
      </p:sp>
    </p:spTree>
    <p:extLst>
      <p:ext uri="{BB962C8B-B14F-4D97-AF65-F5344CB8AC3E}">
        <p14:creationId xmlns:p14="http://schemas.microsoft.com/office/powerpoint/2010/main" val="424984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4E15A35-07E6-70DF-C1AD-77567FD1D6D2}"/>
              </a:ext>
            </a:extLst>
          </p:cNvPr>
          <p:cNvSpPr>
            <a:spLocks noGrp="1"/>
          </p:cNvSpPr>
          <p:nvPr>
            <p:ph type="title"/>
          </p:nvPr>
        </p:nvSpPr>
        <p:spPr/>
        <p:txBody>
          <a:bodyPr>
            <a:normAutofit fontScale="90000"/>
          </a:bodyPr>
          <a:lstStyle/>
          <a:p>
            <a:r>
              <a:rPr lang="" dirty="0"/>
              <a:t>Uloge i odgovornosti zaposlenih u školi </a:t>
            </a:r>
            <a:br>
              <a:rPr lang="" dirty="0"/>
            </a:br>
            <a:r>
              <a:rPr lang="" dirty="0"/>
              <a:t/>
            </a:r>
            <a:br>
              <a:rPr lang="" dirty="0"/>
            </a:br>
            <a:endParaRPr lang="" dirty="0"/>
          </a:p>
        </p:txBody>
      </p:sp>
      <p:sp>
        <p:nvSpPr>
          <p:cNvPr id="3" name="Rezervirano mjesto sadržaja 2">
            <a:extLst>
              <a:ext uri="{FF2B5EF4-FFF2-40B4-BE49-F238E27FC236}">
                <a16:creationId xmlns:a16="http://schemas.microsoft.com/office/drawing/2014/main" xmlns="" id="{49C3ED6D-DBB8-35EE-C364-831BC4F37D5C}"/>
              </a:ext>
            </a:extLst>
          </p:cNvPr>
          <p:cNvSpPr>
            <a:spLocks noGrp="1"/>
          </p:cNvSpPr>
          <p:nvPr>
            <p:ph sz="half" idx="1"/>
          </p:nvPr>
        </p:nvSpPr>
        <p:spPr/>
        <p:txBody>
          <a:bodyPr>
            <a:normAutofit fontScale="85000" lnSpcReduction="20000"/>
          </a:bodyPr>
          <a:lstStyle/>
          <a:p>
            <a:endParaRPr lang="" dirty="0"/>
          </a:p>
          <a:p>
            <a:endParaRPr lang="" dirty="0"/>
          </a:p>
          <a:p>
            <a:endParaRPr lang="" dirty="0"/>
          </a:p>
        </p:txBody>
      </p:sp>
      <p:sp>
        <p:nvSpPr>
          <p:cNvPr id="6" name="Rezervirano mjesto sadržaja 5">
            <a:extLst>
              <a:ext uri="{FF2B5EF4-FFF2-40B4-BE49-F238E27FC236}">
                <a16:creationId xmlns:a16="http://schemas.microsoft.com/office/drawing/2014/main" xmlns="" id="{F74B9AD8-4F24-B2C1-2539-49DE67CBD856}"/>
              </a:ext>
            </a:extLst>
          </p:cNvPr>
          <p:cNvSpPr>
            <a:spLocks noGrp="1"/>
          </p:cNvSpPr>
          <p:nvPr>
            <p:ph sz="half" idx="2"/>
          </p:nvPr>
        </p:nvSpPr>
        <p:spPr>
          <a:xfrm>
            <a:off x="6096000" y="2066224"/>
            <a:ext cx="4184034" cy="3880773"/>
          </a:xfrm>
        </p:spPr>
        <p:txBody>
          <a:bodyPr>
            <a:normAutofit fontScale="85000" lnSpcReduction="20000"/>
          </a:bodyPr>
          <a:lstStyle/>
          <a:p>
            <a:pPr marL="0" indent="0">
              <a:buNone/>
            </a:pPr>
            <a:r>
              <a:rPr lang="" b="1" dirty="0"/>
              <a:t>Uloga odeljenskog starešine:</a:t>
            </a:r>
          </a:p>
          <a:p>
            <a:pPr marL="0" indent="0">
              <a:buNone/>
            </a:pPr>
            <a:r>
              <a:rPr lang="" dirty="0"/>
              <a:t>1.Uočavanje nasilnog ponašanja i brza reakcija</a:t>
            </a:r>
          </a:p>
          <a:p>
            <a:pPr marL="0" indent="0">
              <a:buNone/>
            </a:pPr>
            <a:r>
              <a:rPr lang="" dirty="0"/>
              <a:t>2.Učestvovanje u procesu zaštite učenika</a:t>
            </a:r>
          </a:p>
          <a:p>
            <a:pPr marL="0" indent="0">
              <a:buNone/>
            </a:pPr>
            <a:r>
              <a:rPr lang="" dirty="0"/>
              <a:t>3.Razgovor sa akterima nasilja</a:t>
            </a:r>
          </a:p>
          <a:p>
            <a:pPr marL="0" indent="0">
              <a:buNone/>
            </a:pPr>
            <a:r>
              <a:rPr lang="" dirty="0"/>
              <a:t>4.Informisanje i saradnja sa roditeljima učenika/aktera</a:t>
            </a:r>
          </a:p>
          <a:p>
            <a:pPr marL="0" indent="0">
              <a:buNone/>
            </a:pPr>
            <a:r>
              <a:rPr lang="" dirty="0"/>
              <a:t>5.Saradnja sa Timom za zaštitu učenika od nasilja</a:t>
            </a:r>
          </a:p>
          <a:p>
            <a:pPr marL="0" indent="0">
              <a:buNone/>
            </a:pPr>
            <a:r>
              <a:rPr lang="" dirty="0"/>
              <a:t>6.Evidencija i vođenje dokumentacije</a:t>
            </a:r>
          </a:p>
          <a:p>
            <a:pPr marL="0" indent="0">
              <a:buNone/>
            </a:pPr>
            <a:r>
              <a:rPr lang="" dirty="0"/>
              <a:t>7.Saradnja sa relevantnim institucijama uključenim u dati slučaj nasilja</a:t>
            </a:r>
          </a:p>
          <a:p>
            <a:pPr marL="0" indent="0">
              <a:buNone/>
            </a:pPr>
            <a:r>
              <a:rPr lang="" dirty="0"/>
              <a:t>8.Praćenje i evaluacija efekata preduzetih mera</a:t>
            </a:r>
          </a:p>
          <a:p>
            <a:pPr marL="0" indent="0">
              <a:buNone/>
            </a:pPr>
            <a:endParaRPr lang="" dirty="0"/>
          </a:p>
          <a:p>
            <a:pPr marL="0" indent="0">
              <a:buNone/>
            </a:pPr>
            <a:endParaRPr lang="" dirty="0"/>
          </a:p>
          <a:p>
            <a:pPr marL="0" indent="0">
              <a:buNone/>
            </a:pPr>
            <a:endParaRPr lang="" dirty="0"/>
          </a:p>
          <a:p>
            <a:pPr marL="0" indent="0">
              <a:buNone/>
            </a:pPr>
            <a:endParaRPr lang="" dirty="0"/>
          </a:p>
        </p:txBody>
      </p:sp>
      <p:sp>
        <p:nvSpPr>
          <p:cNvPr id="4" name="Rezervirano mjesto teksta 3">
            <a:extLst>
              <a:ext uri="{FF2B5EF4-FFF2-40B4-BE49-F238E27FC236}">
                <a16:creationId xmlns:a16="http://schemas.microsoft.com/office/drawing/2014/main" xmlns="" id="{0E0607DA-978B-8E71-09E1-A512CBAA9D91}"/>
              </a:ext>
            </a:extLst>
          </p:cNvPr>
          <p:cNvSpPr>
            <a:spLocks noGrp="1"/>
          </p:cNvSpPr>
          <p:nvPr>
            <p:ph type="body" idx="4294967295"/>
          </p:nvPr>
        </p:nvSpPr>
        <p:spPr>
          <a:xfrm>
            <a:off x="967244" y="1930400"/>
            <a:ext cx="4184650" cy="4468812"/>
          </a:xfrm>
        </p:spPr>
        <p:txBody>
          <a:bodyPr/>
          <a:lstStyle/>
          <a:p>
            <a:pPr marL="0" indent="0">
              <a:buNone/>
            </a:pPr>
            <a:r>
              <a:rPr lang="" dirty="0"/>
              <a:t> </a:t>
            </a:r>
            <a:r>
              <a:rPr lang="" b="1" dirty="0"/>
              <a:t>Uloga dežurnog/predmetnog nastavnika:</a:t>
            </a:r>
          </a:p>
          <a:p>
            <a:pPr marL="0" indent="0">
              <a:buNone/>
            </a:pPr>
            <a:r>
              <a:rPr lang="" dirty="0"/>
              <a:t>1.Dežuranje u skladu sa rasporedom</a:t>
            </a:r>
          </a:p>
          <a:p>
            <a:pPr marL="0" indent="0">
              <a:buNone/>
            </a:pPr>
            <a:r>
              <a:rPr lang="" dirty="0"/>
              <a:t>2.Uočavanje i prijavljivanje slučaja</a:t>
            </a:r>
          </a:p>
          <a:p>
            <a:pPr marL="0" indent="0">
              <a:buNone/>
            </a:pPr>
            <a:r>
              <a:rPr lang="" dirty="0"/>
              <a:t>3.Pokretanje zaštite učenika </a:t>
            </a:r>
          </a:p>
          <a:p>
            <a:pPr marL="0" indent="0">
              <a:buNone/>
            </a:pPr>
            <a:r>
              <a:rPr lang="" dirty="0"/>
              <a:t>4.Obaveštavanje odeljenskog starešine</a:t>
            </a:r>
          </a:p>
          <a:p>
            <a:pPr marL="0" indent="0">
              <a:buNone/>
            </a:pPr>
            <a:r>
              <a:rPr lang="" dirty="0"/>
              <a:t>5.Evidencija slučaja</a:t>
            </a:r>
          </a:p>
          <a:p>
            <a:pPr marL="0" indent="0">
              <a:buNone/>
            </a:pPr>
            <a:r>
              <a:rPr lang="" dirty="0"/>
              <a:t>6.Saradnja sa Timom za zaštitu učenika od nasilja </a:t>
            </a:r>
          </a:p>
        </p:txBody>
      </p:sp>
    </p:spTree>
    <p:extLst>
      <p:ext uri="{BB962C8B-B14F-4D97-AF65-F5344CB8AC3E}">
        <p14:creationId xmlns:p14="http://schemas.microsoft.com/office/powerpoint/2010/main" val="399975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5">
            <a:extLst>
              <a:ext uri="{FF2B5EF4-FFF2-40B4-BE49-F238E27FC236}">
                <a16:creationId xmlns:a16="http://schemas.microsoft.com/office/drawing/2014/main" xmlns="" id="{EE55111E-F64D-FE8B-1501-D7B3D6253943}"/>
              </a:ext>
            </a:extLst>
          </p:cNvPr>
          <p:cNvPicPr>
            <a:picLocks noGrp="1" noChangeAspect="1"/>
          </p:cNvPicPr>
          <p:nvPr>
            <p:ph sz="half" idx="1"/>
          </p:nvPr>
        </p:nvPicPr>
        <p:blipFill>
          <a:blip r:embed="rId2"/>
          <a:stretch>
            <a:fillRect/>
          </a:stretch>
        </p:blipFill>
        <p:spPr>
          <a:xfrm>
            <a:off x="1227101" y="224118"/>
            <a:ext cx="7407326" cy="6452229"/>
          </a:xfrm>
        </p:spPr>
      </p:pic>
    </p:spTree>
    <p:extLst>
      <p:ext uri="{BB962C8B-B14F-4D97-AF65-F5344CB8AC3E}">
        <p14:creationId xmlns:p14="http://schemas.microsoft.com/office/powerpoint/2010/main" val="177762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81E2D4B-E10A-E1EB-03AE-60EB17A1C06D}"/>
              </a:ext>
            </a:extLst>
          </p:cNvPr>
          <p:cNvSpPr>
            <a:spLocks noGrp="1"/>
          </p:cNvSpPr>
          <p:nvPr>
            <p:ph type="title"/>
          </p:nvPr>
        </p:nvSpPr>
        <p:spPr/>
        <p:txBody>
          <a:bodyPr/>
          <a:lstStyle/>
          <a:p>
            <a:r>
              <a:rPr lang="" dirty="0"/>
              <a:t>Dokumentacija zaposlenih u slučaju vršnjačkog nasilja (obrasci )</a:t>
            </a:r>
          </a:p>
        </p:txBody>
      </p:sp>
      <p:sp>
        <p:nvSpPr>
          <p:cNvPr id="3" name="Rezervirano mjesto sadržaja 2">
            <a:extLst>
              <a:ext uri="{FF2B5EF4-FFF2-40B4-BE49-F238E27FC236}">
                <a16:creationId xmlns:a16="http://schemas.microsoft.com/office/drawing/2014/main" xmlns="" id="{7599B596-6F89-7031-5449-365D68156FFA}"/>
              </a:ext>
            </a:extLst>
          </p:cNvPr>
          <p:cNvSpPr>
            <a:spLocks noGrp="1"/>
          </p:cNvSpPr>
          <p:nvPr>
            <p:ph idx="1"/>
          </p:nvPr>
        </p:nvSpPr>
        <p:spPr/>
        <p:txBody>
          <a:bodyPr/>
          <a:lstStyle/>
          <a:p>
            <a:r>
              <a:rPr lang="" dirty="0"/>
              <a:t>U slučaju vršnjačkog nasilju evidenciju vode :</a:t>
            </a:r>
          </a:p>
          <a:p>
            <a:pPr marL="0" indent="0">
              <a:buNone/>
            </a:pPr>
            <a:r>
              <a:rPr lang="" dirty="0"/>
              <a:t>       1.Odeljenski starešina/nastavnik</a:t>
            </a:r>
          </a:p>
          <a:p>
            <a:pPr marL="0" indent="0">
              <a:buNone/>
            </a:pPr>
            <a:r>
              <a:rPr lang="" dirty="0"/>
              <a:t>       2.Tim za zaštitu učenika od nasilja</a:t>
            </a:r>
          </a:p>
          <a:p>
            <a:pPr marL="0" indent="0">
              <a:buNone/>
            </a:pPr>
            <a:r>
              <a:rPr lang="" dirty="0"/>
              <a:t>       3.Stručna služba</a:t>
            </a:r>
          </a:p>
          <a:p>
            <a:pPr marL="0" indent="0">
              <a:buNone/>
            </a:pPr>
            <a:endParaRPr lang="" dirty="0"/>
          </a:p>
          <a:p>
            <a:pPr marL="0" indent="0">
              <a:buNone/>
            </a:pPr>
            <a:r>
              <a:rPr lang="" dirty="0"/>
              <a:t>U obrascima se nalaze detaljne informacije o datom slučaju vršnjačkog nasilja.U većem delu odeljenski starešine evidentiraju i štite date informacije,beleže oblike ponašanja u odeljenju,efekte preduzetih mera ,prate komentare ostalih kolega i učenika o ponašanju učenika/aktera i sprovode pojačano-vaspitni rad ili plan podrške za učenike.</a:t>
            </a:r>
          </a:p>
        </p:txBody>
      </p:sp>
    </p:spTree>
    <p:extLst>
      <p:ext uri="{BB962C8B-B14F-4D97-AF65-F5344CB8AC3E}">
        <p14:creationId xmlns:p14="http://schemas.microsoft.com/office/powerpoint/2010/main" val="409681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89194A8-FB0C-A577-8AAB-C4AE01444F4C}"/>
              </a:ext>
            </a:extLst>
          </p:cNvPr>
          <p:cNvSpPr>
            <a:spLocks noGrp="1"/>
          </p:cNvSpPr>
          <p:nvPr>
            <p:ph type="title"/>
          </p:nvPr>
        </p:nvSpPr>
        <p:spPr/>
        <p:txBody>
          <a:bodyPr/>
          <a:lstStyle/>
          <a:p>
            <a:r>
              <a:rPr lang="" dirty="0"/>
              <a:t>Primer obrasca za prijavu nasilne situacije </a:t>
            </a:r>
          </a:p>
        </p:txBody>
      </p:sp>
      <p:pic>
        <p:nvPicPr>
          <p:cNvPr id="4" name="Slika 4">
            <a:extLst>
              <a:ext uri="{FF2B5EF4-FFF2-40B4-BE49-F238E27FC236}">
                <a16:creationId xmlns:a16="http://schemas.microsoft.com/office/drawing/2014/main" xmlns="" id="{DA5D0860-D22B-C481-C88E-050DF8416894}"/>
              </a:ext>
            </a:extLst>
          </p:cNvPr>
          <p:cNvPicPr>
            <a:picLocks noGrp="1" noChangeAspect="1"/>
          </p:cNvPicPr>
          <p:nvPr>
            <p:ph idx="1"/>
          </p:nvPr>
        </p:nvPicPr>
        <p:blipFill>
          <a:blip r:embed="rId2"/>
          <a:stretch>
            <a:fillRect/>
          </a:stretch>
        </p:blipFill>
        <p:spPr>
          <a:xfrm>
            <a:off x="3668452" y="1309319"/>
            <a:ext cx="5921424" cy="5343435"/>
          </a:xfrm>
        </p:spPr>
      </p:pic>
    </p:spTree>
    <p:extLst>
      <p:ext uri="{BB962C8B-B14F-4D97-AF65-F5344CB8AC3E}">
        <p14:creationId xmlns:p14="http://schemas.microsoft.com/office/powerpoint/2010/main" val="265290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CDE96AF-11AE-0629-AB2F-242062F61D33}"/>
              </a:ext>
            </a:extLst>
          </p:cNvPr>
          <p:cNvSpPr>
            <a:spLocks noGrp="1"/>
          </p:cNvSpPr>
          <p:nvPr>
            <p:ph type="title"/>
          </p:nvPr>
        </p:nvSpPr>
        <p:spPr/>
        <p:txBody>
          <a:bodyPr/>
          <a:lstStyle/>
          <a:p>
            <a:endParaRPr lang=""/>
          </a:p>
        </p:txBody>
      </p:sp>
      <p:pic>
        <p:nvPicPr>
          <p:cNvPr id="4" name="Slika 4">
            <a:extLst>
              <a:ext uri="{FF2B5EF4-FFF2-40B4-BE49-F238E27FC236}">
                <a16:creationId xmlns:a16="http://schemas.microsoft.com/office/drawing/2014/main" xmlns="" id="{4B8D387F-92B4-7351-9FE5-FC6E26BFC635}"/>
              </a:ext>
            </a:extLst>
          </p:cNvPr>
          <p:cNvPicPr>
            <a:picLocks noGrp="1" noChangeAspect="1"/>
          </p:cNvPicPr>
          <p:nvPr>
            <p:ph idx="1"/>
          </p:nvPr>
        </p:nvPicPr>
        <p:blipFill>
          <a:blip r:embed="rId2"/>
          <a:stretch>
            <a:fillRect/>
          </a:stretch>
        </p:blipFill>
        <p:spPr>
          <a:xfrm>
            <a:off x="2241176" y="412848"/>
            <a:ext cx="5732694" cy="6298886"/>
          </a:xfrm>
        </p:spPr>
      </p:pic>
    </p:spTree>
    <p:extLst>
      <p:ext uri="{BB962C8B-B14F-4D97-AF65-F5344CB8AC3E}">
        <p14:creationId xmlns:p14="http://schemas.microsoft.com/office/powerpoint/2010/main" val="49949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FEF0B9B-8916-C569-A9BC-167A3F75D692}"/>
              </a:ext>
            </a:extLst>
          </p:cNvPr>
          <p:cNvSpPr>
            <a:spLocks noGrp="1"/>
          </p:cNvSpPr>
          <p:nvPr>
            <p:ph type="title"/>
          </p:nvPr>
        </p:nvSpPr>
        <p:spPr/>
        <p:txBody>
          <a:bodyPr/>
          <a:lstStyle/>
          <a:p>
            <a:r>
              <a:rPr lang="" dirty="0"/>
              <a:t>Primer obrasca za pojačano-vaspitni rad</a:t>
            </a:r>
          </a:p>
        </p:txBody>
      </p:sp>
      <p:pic>
        <p:nvPicPr>
          <p:cNvPr id="4" name="Slika 4">
            <a:extLst>
              <a:ext uri="{FF2B5EF4-FFF2-40B4-BE49-F238E27FC236}">
                <a16:creationId xmlns:a16="http://schemas.microsoft.com/office/drawing/2014/main" xmlns="" id="{92B284AE-6EE9-F0D5-9D95-C1413B7B9AA6}"/>
              </a:ext>
            </a:extLst>
          </p:cNvPr>
          <p:cNvPicPr>
            <a:picLocks noGrp="1" noChangeAspect="1"/>
          </p:cNvPicPr>
          <p:nvPr>
            <p:ph idx="1"/>
          </p:nvPr>
        </p:nvPicPr>
        <p:blipFill>
          <a:blip r:embed="rId2"/>
          <a:stretch>
            <a:fillRect/>
          </a:stretch>
        </p:blipFill>
        <p:spPr>
          <a:xfrm>
            <a:off x="677334" y="1651394"/>
            <a:ext cx="5067155" cy="4730062"/>
          </a:xfrm>
        </p:spPr>
      </p:pic>
      <p:pic>
        <p:nvPicPr>
          <p:cNvPr id="5" name="Slika 5">
            <a:extLst>
              <a:ext uri="{FF2B5EF4-FFF2-40B4-BE49-F238E27FC236}">
                <a16:creationId xmlns:a16="http://schemas.microsoft.com/office/drawing/2014/main" xmlns="" id="{F61DF0FC-376A-59A8-8C96-AB84154533A3}"/>
              </a:ext>
            </a:extLst>
          </p:cNvPr>
          <p:cNvPicPr>
            <a:picLocks noChangeAspect="1"/>
          </p:cNvPicPr>
          <p:nvPr/>
        </p:nvPicPr>
        <p:blipFill>
          <a:blip r:embed="rId3"/>
          <a:stretch>
            <a:fillRect/>
          </a:stretch>
        </p:blipFill>
        <p:spPr>
          <a:xfrm>
            <a:off x="6007030" y="1231075"/>
            <a:ext cx="5344439" cy="5150382"/>
          </a:xfrm>
          <a:prstGeom prst="rect">
            <a:avLst/>
          </a:prstGeom>
        </p:spPr>
      </p:pic>
    </p:spTree>
    <p:extLst>
      <p:ext uri="{BB962C8B-B14F-4D97-AF65-F5344CB8AC3E}">
        <p14:creationId xmlns:p14="http://schemas.microsoft.com/office/powerpoint/2010/main" val="104392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A404E32-1783-6B9B-E3FD-0DAC1B2A333F}"/>
              </a:ext>
            </a:extLst>
          </p:cNvPr>
          <p:cNvSpPr>
            <a:spLocks noGrp="1"/>
          </p:cNvSpPr>
          <p:nvPr>
            <p:ph type="title"/>
          </p:nvPr>
        </p:nvSpPr>
        <p:spPr/>
        <p:txBody>
          <a:bodyPr/>
          <a:lstStyle/>
          <a:p>
            <a:endParaRPr lang=""/>
          </a:p>
        </p:txBody>
      </p:sp>
      <p:pic>
        <p:nvPicPr>
          <p:cNvPr id="4" name="Slika 4">
            <a:extLst>
              <a:ext uri="{FF2B5EF4-FFF2-40B4-BE49-F238E27FC236}">
                <a16:creationId xmlns:a16="http://schemas.microsoft.com/office/drawing/2014/main" xmlns="" id="{D30EFC06-9685-039D-44F7-A8877DC25305}"/>
              </a:ext>
            </a:extLst>
          </p:cNvPr>
          <p:cNvPicPr>
            <a:picLocks noGrp="1" noChangeAspect="1"/>
          </p:cNvPicPr>
          <p:nvPr>
            <p:ph idx="1"/>
          </p:nvPr>
        </p:nvPicPr>
        <p:blipFill>
          <a:blip r:embed="rId2"/>
          <a:stretch>
            <a:fillRect/>
          </a:stretch>
        </p:blipFill>
        <p:spPr>
          <a:xfrm>
            <a:off x="677333" y="609600"/>
            <a:ext cx="4654307" cy="6031360"/>
          </a:xfrm>
        </p:spPr>
      </p:pic>
      <p:pic>
        <p:nvPicPr>
          <p:cNvPr id="5" name="Slika 5">
            <a:extLst>
              <a:ext uri="{FF2B5EF4-FFF2-40B4-BE49-F238E27FC236}">
                <a16:creationId xmlns:a16="http://schemas.microsoft.com/office/drawing/2014/main" xmlns="" id="{47262626-B0C1-742E-E66B-F37A97DFCFB8}"/>
              </a:ext>
            </a:extLst>
          </p:cNvPr>
          <p:cNvPicPr>
            <a:picLocks noChangeAspect="1"/>
          </p:cNvPicPr>
          <p:nvPr/>
        </p:nvPicPr>
        <p:blipFill>
          <a:blip r:embed="rId3"/>
          <a:stretch>
            <a:fillRect/>
          </a:stretch>
        </p:blipFill>
        <p:spPr>
          <a:xfrm>
            <a:off x="5909628" y="609600"/>
            <a:ext cx="5605037" cy="6031359"/>
          </a:xfrm>
          <a:prstGeom prst="rect">
            <a:avLst/>
          </a:prstGeom>
        </p:spPr>
      </p:pic>
    </p:spTree>
    <p:extLst>
      <p:ext uri="{BB962C8B-B14F-4D97-AF65-F5344CB8AC3E}">
        <p14:creationId xmlns:p14="http://schemas.microsoft.com/office/powerpoint/2010/main" val="130823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136D578-07F4-8C27-7C07-4115D9227CA9}"/>
              </a:ext>
            </a:extLst>
          </p:cNvPr>
          <p:cNvSpPr>
            <a:spLocks noGrp="1"/>
          </p:cNvSpPr>
          <p:nvPr>
            <p:ph type="title"/>
          </p:nvPr>
        </p:nvSpPr>
        <p:spPr/>
        <p:txBody>
          <a:bodyPr/>
          <a:lstStyle/>
          <a:p>
            <a:endParaRPr lang=""/>
          </a:p>
        </p:txBody>
      </p:sp>
      <p:pic>
        <p:nvPicPr>
          <p:cNvPr id="4" name="Slika 4">
            <a:extLst>
              <a:ext uri="{FF2B5EF4-FFF2-40B4-BE49-F238E27FC236}">
                <a16:creationId xmlns:a16="http://schemas.microsoft.com/office/drawing/2014/main" xmlns="" id="{FE1399C0-9AD0-8413-0CE7-7EAB027BF89C}"/>
              </a:ext>
            </a:extLst>
          </p:cNvPr>
          <p:cNvPicPr>
            <a:picLocks noGrp="1" noChangeAspect="1"/>
          </p:cNvPicPr>
          <p:nvPr>
            <p:ph idx="1"/>
          </p:nvPr>
        </p:nvPicPr>
        <p:blipFill>
          <a:blip r:embed="rId2"/>
          <a:stretch>
            <a:fillRect/>
          </a:stretch>
        </p:blipFill>
        <p:spPr>
          <a:xfrm>
            <a:off x="577988" y="609600"/>
            <a:ext cx="5518012" cy="5995973"/>
          </a:xfrm>
        </p:spPr>
      </p:pic>
      <p:pic>
        <p:nvPicPr>
          <p:cNvPr id="5" name="Slika 5">
            <a:extLst>
              <a:ext uri="{FF2B5EF4-FFF2-40B4-BE49-F238E27FC236}">
                <a16:creationId xmlns:a16="http://schemas.microsoft.com/office/drawing/2014/main" xmlns="" id="{7D60C635-5EAD-4F64-710B-6EBC9071ABC6}"/>
              </a:ext>
            </a:extLst>
          </p:cNvPr>
          <p:cNvPicPr>
            <a:picLocks noChangeAspect="1"/>
          </p:cNvPicPr>
          <p:nvPr/>
        </p:nvPicPr>
        <p:blipFill>
          <a:blip r:embed="rId3"/>
          <a:stretch>
            <a:fillRect/>
          </a:stretch>
        </p:blipFill>
        <p:spPr>
          <a:xfrm>
            <a:off x="6346068" y="431013"/>
            <a:ext cx="5378823" cy="5995973"/>
          </a:xfrm>
          <a:prstGeom prst="rect">
            <a:avLst/>
          </a:prstGeom>
        </p:spPr>
      </p:pic>
    </p:spTree>
    <p:extLst>
      <p:ext uri="{BB962C8B-B14F-4D97-AF65-F5344CB8AC3E}">
        <p14:creationId xmlns:p14="http://schemas.microsoft.com/office/powerpoint/2010/main" val="353526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ABA509F-F85F-A35E-EBA8-3531A531EFAB}"/>
              </a:ext>
            </a:extLst>
          </p:cNvPr>
          <p:cNvSpPr>
            <a:spLocks noGrp="1"/>
          </p:cNvSpPr>
          <p:nvPr>
            <p:ph type="title"/>
          </p:nvPr>
        </p:nvSpPr>
        <p:spPr/>
        <p:txBody>
          <a:bodyPr/>
          <a:lstStyle/>
          <a:p>
            <a:r>
              <a:rPr lang="" dirty="0"/>
              <a:t>Šta predstavlja vršnjačko nasilje?</a:t>
            </a:r>
          </a:p>
        </p:txBody>
      </p:sp>
      <p:sp>
        <p:nvSpPr>
          <p:cNvPr id="3" name="Rezervirano mjesto sadržaja 2">
            <a:extLst>
              <a:ext uri="{FF2B5EF4-FFF2-40B4-BE49-F238E27FC236}">
                <a16:creationId xmlns:a16="http://schemas.microsoft.com/office/drawing/2014/main" xmlns="" id="{038C2353-B7E0-AD85-5251-47EE0E800854}"/>
              </a:ext>
            </a:extLst>
          </p:cNvPr>
          <p:cNvSpPr>
            <a:spLocks noGrp="1"/>
          </p:cNvSpPr>
          <p:nvPr>
            <p:ph idx="1"/>
          </p:nvPr>
        </p:nvSpPr>
        <p:spPr>
          <a:xfrm>
            <a:off x="447319" y="1847830"/>
            <a:ext cx="8596668" cy="3880773"/>
          </a:xfrm>
        </p:spPr>
        <p:txBody>
          <a:bodyPr/>
          <a:lstStyle/>
          <a:p>
            <a:r>
              <a:rPr lang="" dirty="0"/>
              <a:t>Kada govorimo o vršnjačkom nasilju moramo da pravimo razliku između ponašanja koje ima elemente agresije i ponašanja koje se može definisati kao nasilje. Ponašanje koje ima elemente agresije, a ne spada u vršnjačko nasilje, je situaciono, ne ponavlja se i nema za cilj da drugome nanese štetu. Vršnjačko nasilje je svako ponašanje koje ispunjava nekoliko elemenata
to je čin koji ima za cilj da se nekome nanese šteta;
ponavlja se tokom nekog vremenskog perioda:
odnos snaga između počinioca nasilja i žrtve je neravnopravan (žrtva je slabija) i to je glavna karakteristika nasilja.</a:t>
            </a:r>
          </a:p>
        </p:txBody>
      </p:sp>
    </p:spTree>
    <p:extLst>
      <p:ext uri="{BB962C8B-B14F-4D97-AF65-F5344CB8AC3E}">
        <p14:creationId xmlns:p14="http://schemas.microsoft.com/office/powerpoint/2010/main" val="1726139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F3EDEEB-205E-6421-FF42-52702876653F}"/>
              </a:ext>
            </a:extLst>
          </p:cNvPr>
          <p:cNvSpPr>
            <a:spLocks noGrp="1"/>
          </p:cNvSpPr>
          <p:nvPr>
            <p:ph type="title"/>
          </p:nvPr>
        </p:nvSpPr>
        <p:spPr/>
        <p:txBody>
          <a:bodyPr/>
          <a:lstStyle/>
          <a:p>
            <a:r>
              <a:rPr lang="" dirty="0"/>
              <a:t>Primer obrasca za sprovođenje plana zaštite/podrške učeniku </a:t>
            </a:r>
          </a:p>
        </p:txBody>
      </p:sp>
      <p:pic>
        <p:nvPicPr>
          <p:cNvPr id="4" name="Slika 4">
            <a:extLst>
              <a:ext uri="{FF2B5EF4-FFF2-40B4-BE49-F238E27FC236}">
                <a16:creationId xmlns:a16="http://schemas.microsoft.com/office/drawing/2014/main" xmlns="" id="{357CB2D7-68DC-DACA-5356-3694691B546F}"/>
              </a:ext>
            </a:extLst>
          </p:cNvPr>
          <p:cNvPicPr>
            <a:picLocks noGrp="1" noChangeAspect="1"/>
          </p:cNvPicPr>
          <p:nvPr>
            <p:ph idx="1"/>
          </p:nvPr>
        </p:nvPicPr>
        <p:blipFill>
          <a:blip r:embed="rId2"/>
          <a:stretch>
            <a:fillRect/>
          </a:stretch>
        </p:blipFill>
        <p:spPr>
          <a:xfrm>
            <a:off x="1934489" y="1745759"/>
            <a:ext cx="6558390" cy="5112241"/>
          </a:xfrm>
        </p:spPr>
      </p:pic>
    </p:spTree>
    <p:extLst>
      <p:ext uri="{BB962C8B-B14F-4D97-AF65-F5344CB8AC3E}">
        <p14:creationId xmlns:p14="http://schemas.microsoft.com/office/powerpoint/2010/main" val="3280924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5262DF3-77C8-CF5D-3922-3252764DBF6B}"/>
              </a:ext>
            </a:extLst>
          </p:cNvPr>
          <p:cNvSpPr>
            <a:spLocks noGrp="1"/>
          </p:cNvSpPr>
          <p:nvPr>
            <p:ph type="title"/>
          </p:nvPr>
        </p:nvSpPr>
        <p:spPr/>
        <p:txBody>
          <a:bodyPr/>
          <a:lstStyle/>
          <a:p>
            <a:r>
              <a:rPr lang="" dirty="0"/>
              <a:t>Oblici vrnjačkog nasilja</a:t>
            </a:r>
          </a:p>
        </p:txBody>
      </p:sp>
      <p:sp>
        <p:nvSpPr>
          <p:cNvPr id="3" name="Rezervirano mjesto sadržaja 2">
            <a:extLst>
              <a:ext uri="{FF2B5EF4-FFF2-40B4-BE49-F238E27FC236}">
                <a16:creationId xmlns:a16="http://schemas.microsoft.com/office/drawing/2014/main" xmlns="" id="{BD45558D-E36E-AB3B-D882-6A3BD91D239D}"/>
              </a:ext>
            </a:extLst>
          </p:cNvPr>
          <p:cNvSpPr>
            <a:spLocks noGrp="1"/>
          </p:cNvSpPr>
          <p:nvPr>
            <p:ph idx="1"/>
          </p:nvPr>
        </p:nvSpPr>
        <p:spPr/>
        <p:txBody>
          <a:bodyPr>
            <a:normAutofit fontScale="92500" lnSpcReduction="20000"/>
          </a:bodyPr>
          <a:lstStyle/>
          <a:p>
            <a:r>
              <a:rPr lang="" dirty="0"/>
              <a:t>Fizičko nasilje – najočigledniji oblik nasilja, često se pogrešno uzima kao sinonim za nasilje u celini;
Verbalno nasilje – vređanje, ponižavanje, klevetanje, ismevanje i sl. I sa ovom vrstom nasilja možda deca imaju i najviše iskustva u toku svog života (roditelji, staratelji i drugi autoriteti mogu biti skloni vređaju u toku disciplinovnja dece, a i ponižavajuće reči se mogu gotovo svakodnevno čuti i od vršnjaka u školi);
Društveno isključivanje – uveravanje druge dece da se ne igraju i/ili ne druže sa konkretnim detetom-metom;
Elektronsko, digitalno ili “sajber” nasilje – napadi/pretnje putem interneta, omalovažavanje, “flejmovanje” (izazivanje negativne reakcije uvredama, psovkama, izvrtanjem rečenog, “ubacivanjem reči u usta” koje osoba/dete nije reklo, sa ciljem da uzruja dete-metu i uvuče ga u raspravu u kojoj ono gubi dostojanstvo i kredibilitet), onlajn zastrašivanje, distribuiranje ličnih materijala (fotografija, postova na društvenim mrežam itd., a bez saglasnosti ciljane osobe) itd.</a:t>
            </a:r>
          </a:p>
        </p:txBody>
      </p:sp>
    </p:spTree>
    <p:extLst>
      <p:ext uri="{BB962C8B-B14F-4D97-AF65-F5344CB8AC3E}">
        <p14:creationId xmlns:p14="http://schemas.microsoft.com/office/powerpoint/2010/main" val="171666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BE3CE870-4385-DA02-FA8A-669315F42B27}"/>
              </a:ext>
            </a:extLst>
          </p:cNvPr>
          <p:cNvSpPr>
            <a:spLocks noGrp="1"/>
          </p:cNvSpPr>
          <p:nvPr>
            <p:ph idx="1"/>
          </p:nvPr>
        </p:nvSpPr>
        <p:spPr>
          <a:xfrm>
            <a:off x="677334" y="849289"/>
            <a:ext cx="8596668" cy="5192074"/>
          </a:xfrm>
        </p:spPr>
        <p:txBody>
          <a:bodyPr/>
          <a:lstStyle/>
          <a:p>
            <a:r>
              <a:rPr lang="" dirty="0"/>
              <a:t>Emocionalno ili psihičko nasilje kod dece, kao i samo psihičko nasilje je kontinuirano neprijateljsko i/ili indiferentno ponašanje vršnjaka  koji nastupaju s pozicije moći, na osnovu čega dete može zaključiti da je bezvredno, nevoljeno, neadekvatno, što narušava njegovu emocionalnu stabilnost i psihološki kapacitet, te kratkoročno i/ili dugoročno negativno utiče na njegov razvoj i dobrobit koje se mora odmah prijaviti nadležnima za rešavanje ovakvog slučaja ili nekoj starijoj osobi od poverenja.</a:t>
            </a:r>
          </a:p>
          <a:p>
            <a:endParaRPr lang="" dirty="0"/>
          </a:p>
          <a:p>
            <a:r>
              <a:rPr lang="" dirty="0"/>
              <a:t>Socijalno nasilje, socijalno ponašanje, socijalno nasilje u školi i zlostavljanje je ponašanje kojim se isključuje dete i učenik iz grupe vršnjaka i različitih oblika socijalnih aktivnosti, odvajanjem od drugih, neprihvatanjem po osnovu različitosti, uskraćivanjem informacija, izolovanjem od zajednice, uskraćivanjem zadovoljavanja socijalnih potreba.</a:t>
            </a:r>
          </a:p>
        </p:txBody>
      </p:sp>
    </p:spTree>
    <p:extLst>
      <p:ext uri="{BB962C8B-B14F-4D97-AF65-F5344CB8AC3E}">
        <p14:creationId xmlns:p14="http://schemas.microsoft.com/office/powerpoint/2010/main" val="206332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91C711B-BABC-B36C-1A3E-944E017791C1}"/>
              </a:ext>
            </a:extLst>
          </p:cNvPr>
          <p:cNvSpPr>
            <a:spLocks noGrp="1"/>
          </p:cNvSpPr>
          <p:nvPr>
            <p:ph type="title"/>
          </p:nvPr>
        </p:nvSpPr>
        <p:spPr/>
        <p:txBody>
          <a:bodyPr/>
          <a:lstStyle/>
          <a:p>
            <a:r>
              <a:rPr lang="" dirty="0"/>
              <a:t>Nivoi vršnjačkog nasilja </a:t>
            </a:r>
          </a:p>
        </p:txBody>
      </p:sp>
      <p:pic>
        <p:nvPicPr>
          <p:cNvPr id="4" name="Slika 4">
            <a:extLst>
              <a:ext uri="{FF2B5EF4-FFF2-40B4-BE49-F238E27FC236}">
                <a16:creationId xmlns:a16="http://schemas.microsoft.com/office/drawing/2014/main" xmlns="" id="{601E90FC-AD36-C6F1-83C8-F89AC7D7097D}"/>
              </a:ext>
            </a:extLst>
          </p:cNvPr>
          <p:cNvPicPr>
            <a:picLocks noGrp="1" noChangeAspect="1"/>
          </p:cNvPicPr>
          <p:nvPr>
            <p:ph idx="1"/>
          </p:nvPr>
        </p:nvPicPr>
        <p:blipFill>
          <a:blip r:embed="rId2"/>
          <a:stretch>
            <a:fillRect/>
          </a:stretch>
        </p:blipFill>
        <p:spPr>
          <a:xfrm>
            <a:off x="1063982" y="1391889"/>
            <a:ext cx="8596668" cy="5131113"/>
          </a:xfrm>
        </p:spPr>
      </p:pic>
    </p:spTree>
    <p:extLst>
      <p:ext uri="{BB962C8B-B14F-4D97-AF65-F5344CB8AC3E}">
        <p14:creationId xmlns:p14="http://schemas.microsoft.com/office/powerpoint/2010/main" val="410460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0A26B68-FA1A-DF17-0AEB-F0D2019162A0}"/>
              </a:ext>
            </a:extLst>
          </p:cNvPr>
          <p:cNvSpPr>
            <a:spLocks noGrp="1"/>
          </p:cNvSpPr>
          <p:nvPr>
            <p:ph type="title"/>
          </p:nvPr>
        </p:nvSpPr>
        <p:spPr/>
        <p:txBody>
          <a:bodyPr/>
          <a:lstStyle/>
          <a:p>
            <a:endParaRPr lang=""/>
          </a:p>
        </p:txBody>
      </p:sp>
      <p:pic>
        <p:nvPicPr>
          <p:cNvPr id="4" name="Slika 4">
            <a:extLst>
              <a:ext uri="{FF2B5EF4-FFF2-40B4-BE49-F238E27FC236}">
                <a16:creationId xmlns:a16="http://schemas.microsoft.com/office/drawing/2014/main" xmlns="" id="{ABF3A4C1-2B36-E223-858C-7CA555B73F8D}"/>
              </a:ext>
            </a:extLst>
          </p:cNvPr>
          <p:cNvPicPr>
            <a:picLocks noGrp="1" noChangeAspect="1"/>
          </p:cNvPicPr>
          <p:nvPr>
            <p:ph idx="1"/>
          </p:nvPr>
        </p:nvPicPr>
        <p:blipFill>
          <a:blip r:embed="rId2"/>
          <a:stretch>
            <a:fillRect/>
          </a:stretch>
        </p:blipFill>
        <p:spPr>
          <a:xfrm>
            <a:off x="957822" y="719536"/>
            <a:ext cx="8596668" cy="5779876"/>
          </a:xfrm>
        </p:spPr>
      </p:pic>
    </p:spTree>
    <p:extLst>
      <p:ext uri="{BB962C8B-B14F-4D97-AF65-F5344CB8AC3E}">
        <p14:creationId xmlns:p14="http://schemas.microsoft.com/office/powerpoint/2010/main" val="359355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EB16BC3-6504-C2D3-30E1-5D2F33D6A636}"/>
              </a:ext>
            </a:extLst>
          </p:cNvPr>
          <p:cNvSpPr>
            <a:spLocks noGrp="1"/>
          </p:cNvSpPr>
          <p:nvPr>
            <p:ph type="title"/>
          </p:nvPr>
        </p:nvSpPr>
        <p:spPr/>
        <p:txBody>
          <a:bodyPr/>
          <a:lstStyle/>
          <a:p>
            <a:endParaRPr lang=""/>
          </a:p>
        </p:txBody>
      </p:sp>
      <p:pic>
        <p:nvPicPr>
          <p:cNvPr id="4" name="Slika 4">
            <a:extLst>
              <a:ext uri="{FF2B5EF4-FFF2-40B4-BE49-F238E27FC236}">
                <a16:creationId xmlns:a16="http://schemas.microsoft.com/office/drawing/2014/main" xmlns="" id="{4AC34258-5BED-F3EF-8FBA-5D7C0E523402}"/>
              </a:ext>
            </a:extLst>
          </p:cNvPr>
          <p:cNvPicPr>
            <a:picLocks noGrp="1" noChangeAspect="1"/>
          </p:cNvPicPr>
          <p:nvPr>
            <p:ph idx="1"/>
          </p:nvPr>
        </p:nvPicPr>
        <p:blipFill>
          <a:blip r:embed="rId2"/>
          <a:stretch>
            <a:fillRect/>
          </a:stretch>
        </p:blipFill>
        <p:spPr>
          <a:xfrm>
            <a:off x="790310" y="609600"/>
            <a:ext cx="8483692" cy="5830833"/>
          </a:xfrm>
        </p:spPr>
      </p:pic>
    </p:spTree>
    <p:extLst>
      <p:ext uri="{BB962C8B-B14F-4D97-AF65-F5344CB8AC3E}">
        <p14:creationId xmlns:p14="http://schemas.microsoft.com/office/powerpoint/2010/main" val="387589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3E739F3-F3E0-E1AA-03AE-09189361F3AB}"/>
              </a:ext>
            </a:extLst>
          </p:cNvPr>
          <p:cNvSpPr>
            <a:spLocks noGrp="1"/>
          </p:cNvSpPr>
          <p:nvPr>
            <p:ph type="title"/>
          </p:nvPr>
        </p:nvSpPr>
        <p:spPr/>
        <p:txBody>
          <a:bodyPr/>
          <a:lstStyle/>
          <a:p>
            <a:r>
              <a:rPr lang="" dirty="0"/>
              <a:t>Prevencija vršnjačkog nasilja </a:t>
            </a:r>
          </a:p>
        </p:txBody>
      </p:sp>
      <p:sp>
        <p:nvSpPr>
          <p:cNvPr id="3" name="Rezervirano mjesto sadržaja 2">
            <a:extLst>
              <a:ext uri="{FF2B5EF4-FFF2-40B4-BE49-F238E27FC236}">
                <a16:creationId xmlns:a16="http://schemas.microsoft.com/office/drawing/2014/main" xmlns="" id="{BF9812F6-8E93-CC16-91B9-A0A7886D4B0D}"/>
              </a:ext>
            </a:extLst>
          </p:cNvPr>
          <p:cNvSpPr>
            <a:spLocks noGrp="1"/>
          </p:cNvSpPr>
          <p:nvPr>
            <p:ph idx="1"/>
          </p:nvPr>
        </p:nvSpPr>
        <p:spPr/>
        <p:txBody>
          <a:bodyPr/>
          <a:lstStyle/>
          <a:p>
            <a:r>
              <a:rPr lang="" dirty="0"/>
              <a:t>Preventiva vršnjačkog nasilja leži u komunikaciji i saradnji između roditelja i nastavnika. Edukacijom roditelja, školskog osoblja, dece pa i samog društva može se sprečiti vršnjačko nasilje. Postoje različite strategije za sprečavanje vršnjačkog nasilja, ali je prvenstveno važno prepoznati faktore rizika, pa tek onda primeniti neke od strategija suzbijanja vršnjačkog nasilja. Izgrađen kritički stav prema vršnjačkom nasilju i otvorena komunikacija između učenika, porodice i nastavnika, može doprineti njegovom sprečavanju.</a:t>
            </a:r>
          </a:p>
          <a:p>
            <a:endParaRPr lang="" dirty="0"/>
          </a:p>
          <a:p>
            <a:r>
              <a:rPr lang="" b="1" i="1" dirty="0"/>
              <a:t>Vršnjačko nasilje je problem sa kojim se udruženo moraju boriti svi, kako porodica tako i akteri obrazovnog sistema.</a:t>
            </a:r>
          </a:p>
        </p:txBody>
      </p:sp>
    </p:spTree>
    <p:extLst>
      <p:ext uri="{BB962C8B-B14F-4D97-AF65-F5344CB8AC3E}">
        <p14:creationId xmlns:p14="http://schemas.microsoft.com/office/powerpoint/2010/main" val="410281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63FC136-2037-EDE6-97FF-A3FCF5FC6DB5}"/>
              </a:ext>
            </a:extLst>
          </p:cNvPr>
          <p:cNvSpPr>
            <a:spLocks noGrp="1"/>
          </p:cNvSpPr>
          <p:nvPr>
            <p:ph type="title"/>
          </p:nvPr>
        </p:nvSpPr>
        <p:spPr/>
        <p:txBody>
          <a:bodyPr/>
          <a:lstStyle/>
          <a:p>
            <a:r>
              <a:rPr lang="" dirty="0"/>
              <a:t>Prevencija vršnjačkog nasilja </a:t>
            </a:r>
          </a:p>
        </p:txBody>
      </p:sp>
      <p:sp>
        <p:nvSpPr>
          <p:cNvPr id="3" name="Rezervirano mjesto sadržaja 2">
            <a:extLst>
              <a:ext uri="{FF2B5EF4-FFF2-40B4-BE49-F238E27FC236}">
                <a16:creationId xmlns:a16="http://schemas.microsoft.com/office/drawing/2014/main" xmlns="" id="{D9DD67D5-AB72-71B7-2DDD-70EDCA9BF549}"/>
              </a:ext>
            </a:extLst>
          </p:cNvPr>
          <p:cNvSpPr>
            <a:spLocks noGrp="1"/>
          </p:cNvSpPr>
          <p:nvPr>
            <p:ph idx="1"/>
          </p:nvPr>
        </p:nvSpPr>
        <p:spPr/>
        <p:txBody>
          <a:bodyPr>
            <a:normAutofit lnSpcReduction="10000"/>
          </a:bodyPr>
          <a:lstStyle/>
          <a:p>
            <a:r>
              <a:rPr lang="" dirty="0"/>
              <a:t>Zadatak škole u suzbijanju vršnjačkog nasilja se odvija kroz organizovanje timova, kroz obuku nastavnika i učenika kako da prepoznaju i kako da se postave u situacijama nasilničkog ponašnja. Najvažniji zadatak bi bio stvaranje takve klime u školi gde se nasilničko ponašanje smatra  neprihvatljivim.
Dakle, koliko su roditelji kao primarna sredina bitni toliko je i škola važna. Škola treba da održava komunikaciju sa roditeljima, da edukuje decu o tome šta agresivno ponašanje podrazumeva,  kao I kako da reaguju u situaciji nasilja.
Vršnjačko nasilje se može sprečiti ukoliko se ustanove pravila ponašanja koja će se poštovati kako kod kuće tako i u školi i ukoliko damo deci do znanja da će snositi posledice za svoje ponašanje. Kreativne i edukativne radionice, razne tribine na temu vršnjačkog nasilja mogu doprineti boljem i zdravijem odnosu prema nasilju, kao i sprečavanju istog.</a:t>
            </a:r>
          </a:p>
        </p:txBody>
      </p:sp>
    </p:spTree>
    <p:extLst>
      <p:ext uri="{BB962C8B-B14F-4D97-AF65-F5344CB8AC3E}">
        <p14:creationId xmlns:p14="http://schemas.microsoft.com/office/powerpoint/2010/main" val="219659231"/>
      </p:ext>
    </p:extLst>
  </p:cSld>
  <p:clrMapOvr>
    <a:masterClrMapping/>
  </p:clrMapOvr>
</p:sld>
</file>

<file path=ppt/theme/theme1.xml><?xml version="1.0" encoding="utf-8"?>
<a:theme xmlns:a="http://schemas.openxmlformats.org/drawingml/2006/main" name="Fas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882</Words>
  <Application>Microsoft Office PowerPoint</Application>
  <PresentationFormat>Custom</PresentationFormat>
  <Paragraphs>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Faseta</vt:lpstr>
      <vt:lpstr>Prevencija,procena i koraci u sprovođenju mera u slučaju vršnjačkog nasilja</vt:lpstr>
      <vt:lpstr>Šta predstavlja vršnjačko nasilje?</vt:lpstr>
      <vt:lpstr>Oblici vrnjačkog nasilja</vt:lpstr>
      <vt:lpstr>PowerPoint Presentation</vt:lpstr>
      <vt:lpstr>Nivoi vršnjačkog nasilja </vt:lpstr>
      <vt:lpstr>PowerPoint Presentation</vt:lpstr>
      <vt:lpstr>PowerPoint Presentation</vt:lpstr>
      <vt:lpstr>Prevencija vršnjačkog nasilja </vt:lpstr>
      <vt:lpstr>Prevencija vršnjačkog nasilja </vt:lpstr>
      <vt:lpstr>Sprovođenje mera i aktivnosti u slučaju vršnjačkog nasilja </vt:lpstr>
      <vt:lpstr>PowerPoint Presentation</vt:lpstr>
      <vt:lpstr>Uloge i odgovornosti zaposlenih u školi   </vt:lpstr>
      <vt:lpstr>PowerPoint Presentation</vt:lpstr>
      <vt:lpstr>Dokumentacija zaposlenih u slučaju vršnjačkog nasilja (obrasci )</vt:lpstr>
      <vt:lpstr>Primer obrasca za prijavu nasilne situacije </vt:lpstr>
      <vt:lpstr>PowerPoint Presentation</vt:lpstr>
      <vt:lpstr>Primer obrasca za pojačano-vaspitni rad</vt:lpstr>
      <vt:lpstr>PowerPoint Presentation</vt:lpstr>
      <vt:lpstr>PowerPoint Presentation</vt:lpstr>
      <vt:lpstr>Primer obrasca za sprovođenje plana zaštite/podrške učeniku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Prevencija,procena i koraci u sprovođenju mera u slučaju vršnjačkog nasilja</dc:title>
  <dc:creator>albatrossaves@outlook.com</dc:creator>
  <cp:lastModifiedBy>korisnik</cp:lastModifiedBy>
  <cp:revision>6</cp:revision>
  <dcterms:created xsi:type="dcterms:W3CDTF">2022-10-21T22:35:42Z</dcterms:created>
  <dcterms:modified xsi:type="dcterms:W3CDTF">2022-11-24T21:53:23Z</dcterms:modified>
</cp:coreProperties>
</file>